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66"/>
  </p:notesMasterIdLst>
  <p:handoutMasterIdLst>
    <p:handoutMasterId r:id="rId67"/>
  </p:handoutMasterIdLst>
  <p:sldIdLst>
    <p:sldId id="256" r:id="rId2"/>
    <p:sldId id="471" r:id="rId3"/>
    <p:sldId id="516" r:id="rId4"/>
    <p:sldId id="658" r:id="rId5"/>
    <p:sldId id="903" r:id="rId6"/>
    <p:sldId id="771" r:id="rId7"/>
    <p:sldId id="753" r:id="rId8"/>
    <p:sldId id="904" r:id="rId9"/>
    <p:sldId id="905" r:id="rId10"/>
    <p:sldId id="906" r:id="rId11"/>
    <p:sldId id="907" r:id="rId12"/>
    <p:sldId id="908" r:id="rId13"/>
    <p:sldId id="909" r:id="rId14"/>
    <p:sldId id="910" r:id="rId15"/>
    <p:sldId id="911" r:id="rId16"/>
    <p:sldId id="912" r:id="rId17"/>
    <p:sldId id="913" r:id="rId18"/>
    <p:sldId id="842" r:id="rId19"/>
    <p:sldId id="914" r:id="rId20"/>
    <p:sldId id="915" r:id="rId21"/>
    <p:sldId id="916" r:id="rId22"/>
    <p:sldId id="918" r:id="rId23"/>
    <p:sldId id="917" r:id="rId24"/>
    <p:sldId id="919" r:id="rId25"/>
    <p:sldId id="920" r:id="rId26"/>
    <p:sldId id="921" r:id="rId27"/>
    <p:sldId id="922" r:id="rId28"/>
    <p:sldId id="923" r:id="rId29"/>
    <p:sldId id="924" r:id="rId30"/>
    <p:sldId id="925" r:id="rId31"/>
    <p:sldId id="926" r:id="rId32"/>
    <p:sldId id="927" r:id="rId33"/>
    <p:sldId id="867" r:id="rId34"/>
    <p:sldId id="928" r:id="rId35"/>
    <p:sldId id="929" r:id="rId36"/>
    <p:sldId id="930" r:id="rId37"/>
    <p:sldId id="932" r:id="rId38"/>
    <p:sldId id="933" r:id="rId39"/>
    <p:sldId id="934" r:id="rId40"/>
    <p:sldId id="935" r:id="rId41"/>
    <p:sldId id="936" r:id="rId42"/>
    <p:sldId id="937" r:id="rId43"/>
    <p:sldId id="938" r:id="rId44"/>
    <p:sldId id="939" r:id="rId45"/>
    <p:sldId id="940" r:id="rId46"/>
    <p:sldId id="941" r:id="rId47"/>
    <p:sldId id="942" r:id="rId48"/>
    <p:sldId id="943" r:id="rId49"/>
    <p:sldId id="944" r:id="rId50"/>
    <p:sldId id="945" r:id="rId51"/>
    <p:sldId id="946" r:id="rId52"/>
    <p:sldId id="947" r:id="rId53"/>
    <p:sldId id="949" r:id="rId54"/>
    <p:sldId id="948" r:id="rId55"/>
    <p:sldId id="950" r:id="rId56"/>
    <p:sldId id="951" r:id="rId57"/>
    <p:sldId id="952" r:id="rId58"/>
    <p:sldId id="953" r:id="rId59"/>
    <p:sldId id="954" r:id="rId60"/>
    <p:sldId id="956" r:id="rId61"/>
    <p:sldId id="957" r:id="rId62"/>
    <p:sldId id="958" r:id="rId63"/>
    <p:sldId id="959" r:id="rId64"/>
    <p:sldId id="385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C479D"/>
    <a:srgbClr val="DFDFE1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36" autoAdjust="0"/>
    <p:restoredTop sz="94984" autoAdjust="0"/>
  </p:normalViewPr>
  <p:slideViewPr>
    <p:cSldViewPr>
      <p:cViewPr varScale="1">
        <p:scale>
          <a:sx n="116" d="100"/>
          <a:sy n="116" d="100"/>
        </p:scale>
        <p:origin x="2084" y="4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3490-9119-48F2-B91E-133C30F1A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CD76B-6285-4012-B26E-7D998E483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47D4D-C0F5-4364-BD2E-D5448EC2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92C5-AE7A-4198-911E-F65CE56B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6953-A3EA-4C0F-868C-A4D27CAF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59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879C7-75B1-46A7-BDF8-74787E0F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F1F99-9F94-4E7C-9C48-2C0990F79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2AE6C-7907-486A-B4BF-E416E21D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1655A-0D4C-4F9D-BED0-91BCEF9C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67946-E10D-40E3-A0A7-28738D04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04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7F467-F50B-4168-937C-AEED73255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BFED97-BDD3-463A-BF07-EF939E38F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E9796-DCF0-4E3C-856F-ECDCDA9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58968-3F8A-4B67-A3F4-EC0051BB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0F5E4-28EB-486C-BC8B-1A39FAF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61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10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5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7030A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55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600"/>
            </a:lvl4pPr>
            <a:lvl5pPr marL="990600" indent="-180975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89959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64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143454" y="6309320"/>
            <a:ext cx="27158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</a:t>
            </a:r>
            <a:r>
              <a:rPr lang="en-US" altLang="ko-KR" sz="1100" b="1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2022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0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난생처음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R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코딩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데이터 분석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B864E-A139-467B-86E6-D11EDAE2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36BAD-03ED-4FF8-89FE-15E06D96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535F3-FAC6-4B0F-B3F5-5615F330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2D44B-96AB-418C-981F-32D79317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93E7D-38CE-4D2F-A850-0DC7E875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35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6A652-CC0A-4D34-A1F3-2A041195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32DA3-F9D1-4D40-9987-7DCB5BEA3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2511D-1771-4B6E-9544-A9E522DD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246ED-A0F3-4C7E-9116-18409B6B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ECBE1-79C5-4581-8AF7-1152C2CF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2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3F31D-F265-407F-A7E3-D1889757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3117-75C5-4234-8019-1447FB13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81DE9-D51B-4CBC-AC2C-07A1861D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3C612-7E07-4AF1-B84A-D8475D95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861A0-FB95-4677-A4AA-4E2258F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34F5E-C09A-4362-83B4-79DCF76A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34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7BCD-0F4C-47ED-BC03-93BEE88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29354-7EF8-4945-A307-3B31791A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B3ED2-D41B-4A47-AB7E-FAD36761E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FA046-C659-435E-AA77-8CEC87FF7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EB20D6-4D05-4A5B-AB41-7843DB2EC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AB7A5F-23E7-4A45-A6CA-415E827B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FD0B2A-37E2-4C39-943D-12D9C6EE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4D40FA-C1C8-4D58-9F94-79E886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79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D42C4-2D7C-4DC4-852B-51531FB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6AB6B3-C327-44AC-95D7-12C2CDA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5FED57-7C99-49E8-A181-7A90F25F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3595FB-F738-4B46-BCAC-6E49A6D6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17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5E6494-047C-4F6B-B85E-E4B1854A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2F221B-399A-42E4-84CC-9E846D71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7C9BE-EF53-4928-AADD-FFE1784B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5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F677-A64C-4DB3-B822-A5629DC2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63EDC-29E0-40BC-A32F-6138ECB01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DDD2D-7DDA-4FFD-8CB7-CB958C92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C3FB5-DE7D-4CDC-9329-E7BB7AEF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A4E85-6F59-43D3-803A-AEA4462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414B65-14C6-40EF-94C1-49782180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34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B749A-8E5F-46D9-8F6A-6FA1E15C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FE450A-813D-4220-BAEE-4AE5E9595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5A3C1-E0CF-4C45-8BC2-16B0A2A0A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BD31C-BB8C-4D5C-9D57-8713DBCF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1780AE-9C6F-4C96-ACA5-BB745A79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04E32-7529-4EE8-BA68-329A5E14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1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DCBA9A-0DDC-4727-9EB1-2B834A42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3EFF59-D14F-4C6F-8E05-526A06F5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1D4C1-A149-484D-978F-632B671CF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EC58A-1BD8-4D70-94CE-3DBF0481B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3861-81B6-4B74-BFB7-A26048A57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0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689" r:id="rId17"/>
    <p:sldLayoutId id="2147483680" r:id="rId18"/>
    <p:sldLayoutId id="2147483685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0" y="5805488"/>
            <a:ext cx="9144000" cy="6254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Chapter 02. </a:t>
            </a:r>
            <a:r>
              <a:rPr lang="ko-KR" altLang="en-US" sz="3000" b="1" dirty="0">
                <a:solidFill>
                  <a:schemeClr val="bg1"/>
                </a:solidFill>
              </a:rPr>
              <a:t>미리 만들어보는 </a:t>
            </a:r>
            <a:r>
              <a:rPr lang="en-US" altLang="ko-KR" sz="3000" b="1" dirty="0">
                <a:solidFill>
                  <a:schemeClr val="bg1"/>
                </a:solidFill>
              </a:rPr>
              <a:t>C# </a:t>
            </a:r>
            <a:r>
              <a:rPr lang="ko-KR" altLang="en-US" sz="3000" b="1" dirty="0">
                <a:solidFill>
                  <a:schemeClr val="bg1"/>
                </a:solidFill>
              </a:rPr>
              <a:t>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78" y="476672"/>
            <a:ext cx="3337043" cy="456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기본적인 콘솔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2-1] </a:t>
            </a:r>
            <a:r>
              <a:rPr lang="ko-KR" altLang="en-US" b="1" dirty="0">
                <a:solidFill>
                  <a:srgbClr val="3C479D"/>
                </a:solidFill>
              </a:rPr>
              <a:t>간단 계산기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4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구성</a:t>
            </a:r>
            <a:r>
              <a:rPr lang="en-US" altLang="ko-KR" dirty="0"/>
              <a:t>] </a:t>
            </a:r>
            <a:r>
              <a:rPr lang="ko-KR" altLang="en-US" dirty="0"/>
              <a:t>창에서 ‘프로젝트 </a:t>
            </a:r>
            <a:r>
              <a:rPr lang="ko-KR" altLang="en-US" dirty="0" err="1"/>
              <a:t>이름’에는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Project02_1</a:t>
            </a:r>
            <a:r>
              <a:rPr lang="ko-KR" altLang="en-US" dirty="0"/>
              <a:t>을 입력한 후</a:t>
            </a:r>
            <a:r>
              <a:rPr lang="en-US" altLang="ko-KR" dirty="0"/>
              <a:t>, ‘</a:t>
            </a:r>
            <a:r>
              <a:rPr lang="ko-KR" altLang="en-US" dirty="0" err="1"/>
              <a:t>위치’에서</a:t>
            </a:r>
            <a:r>
              <a:rPr lang="ko-KR" altLang="en-US" dirty="0"/>
              <a:t> </a:t>
            </a:r>
            <a:r>
              <a:rPr lang="en-US" altLang="ko-KR" dirty="0"/>
              <a:t>&lt;···&gt;</a:t>
            </a:r>
            <a:r>
              <a:rPr lang="ko-KR" altLang="en-US" dirty="0"/>
              <a:t>을 클릭해 </a:t>
            </a:r>
            <a:r>
              <a:rPr lang="en-US" altLang="ko-KR" b="1" dirty="0">
                <a:solidFill>
                  <a:schemeClr val="accent1"/>
                </a:solidFill>
              </a:rPr>
              <a:t>C:\CookC# </a:t>
            </a:r>
            <a:r>
              <a:rPr lang="ko-KR" altLang="en-US" dirty="0"/>
              <a:t>폴더를 선택하자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&lt;</a:t>
            </a:r>
            <a:r>
              <a:rPr lang="ko-KR" altLang="en-US" dirty="0"/>
              <a:t>솔루션 및 프로젝트를 같은 디렉터리에 배치</a:t>
            </a:r>
            <a:r>
              <a:rPr lang="en-US" altLang="ko-KR" dirty="0"/>
              <a:t>&gt;</a:t>
            </a:r>
            <a:r>
              <a:rPr lang="ko-KR" altLang="en-US" dirty="0"/>
              <a:t>를 체크한 후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D18D94-8B50-4F0C-BD9F-3489F1B8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319740"/>
            <a:ext cx="5760640" cy="34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1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기본적인 콘솔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2-1] </a:t>
            </a:r>
            <a:r>
              <a:rPr lang="ko-KR" altLang="en-US" b="1" dirty="0">
                <a:solidFill>
                  <a:srgbClr val="3C479D"/>
                </a:solidFill>
              </a:rPr>
              <a:t>간단 계산기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r>
              <a:rPr lang="ko-KR" altLang="en-US" dirty="0"/>
              <a:t>최종적으로 다음과 같은 프로젝트</a:t>
            </a:r>
            <a:r>
              <a:rPr lang="en-US" altLang="ko-KR" dirty="0"/>
              <a:t>(</a:t>
            </a:r>
            <a:r>
              <a:rPr lang="ko-KR" altLang="en-US" dirty="0"/>
              <a:t>또는 솔루션</a:t>
            </a:r>
            <a:r>
              <a:rPr lang="en-US" altLang="ko-KR" dirty="0"/>
              <a:t>)</a:t>
            </a:r>
            <a:r>
              <a:rPr lang="ko-KR" altLang="en-US" dirty="0"/>
              <a:t>가 완성되었다</a:t>
            </a:r>
            <a:r>
              <a:rPr lang="en-US" altLang="ko-KR" dirty="0"/>
              <a:t>. </a:t>
            </a:r>
            <a:r>
              <a:rPr lang="ko-KR" altLang="en-US" dirty="0"/>
              <a:t>이 프로젝트의 이름은 </a:t>
            </a:r>
            <a:r>
              <a:rPr lang="en-US" altLang="ko-KR" dirty="0"/>
              <a:t>Project02_1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r>
              <a:rPr lang="ko-KR" altLang="en-US" dirty="0" smtClean="0"/>
              <a:t>실행 </a:t>
            </a:r>
            <a:r>
              <a:rPr lang="ko-KR" altLang="en-US" dirty="0"/>
              <a:t>창 메뉴의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- [</a:t>
            </a:r>
            <a:r>
              <a:rPr lang="ko-KR" altLang="en-US" dirty="0"/>
              <a:t>끝내기</a:t>
            </a:r>
            <a:r>
              <a:rPr lang="en-US" altLang="ko-KR" dirty="0"/>
              <a:t>]</a:t>
            </a:r>
            <a:r>
              <a:rPr lang="ko-KR" altLang="en-US" dirty="0"/>
              <a:t>를 선택해 </a:t>
            </a:r>
            <a:r>
              <a:rPr lang="en-US" altLang="ko-KR" dirty="0"/>
              <a:t>Visual Studio</a:t>
            </a:r>
            <a:r>
              <a:rPr lang="ko-KR" altLang="en-US" dirty="0"/>
              <a:t>를 종료한다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FC60B8-A44D-4C16-B64F-34DAFF21A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96952"/>
            <a:ext cx="6264696" cy="21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기본적인 콘솔 앱 생성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96452-66D3-4831-981A-670A5367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866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기본적인 콘솔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2-2] </a:t>
            </a:r>
            <a:r>
              <a:rPr lang="ko-KR" altLang="en-US" b="1" dirty="0">
                <a:solidFill>
                  <a:srgbClr val="3C479D"/>
                </a:solidFill>
              </a:rPr>
              <a:t>덧셈</a:t>
            </a:r>
            <a:r>
              <a:rPr lang="en-US" altLang="ko-KR" b="1" dirty="0">
                <a:solidFill>
                  <a:srgbClr val="3C479D"/>
                </a:solidFill>
              </a:rPr>
              <a:t>, </a:t>
            </a:r>
            <a:r>
              <a:rPr lang="ko-KR" altLang="en-US" b="1" dirty="0">
                <a:solidFill>
                  <a:srgbClr val="3C479D"/>
                </a:solidFill>
              </a:rPr>
              <a:t>뺄셈</a:t>
            </a:r>
            <a:r>
              <a:rPr lang="en-US" altLang="ko-KR" b="1" dirty="0">
                <a:solidFill>
                  <a:srgbClr val="3C479D"/>
                </a:solidFill>
              </a:rPr>
              <a:t>, </a:t>
            </a:r>
            <a:r>
              <a:rPr lang="ko-KR" altLang="en-US" b="1" dirty="0">
                <a:solidFill>
                  <a:srgbClr val="3C479D"/>
                </a:solidFill>
              </a:rPr>
              <a:t>곱셈</a:t>
            </a:r>
            <a:r>
              <a:rPr lang="en-US" altLang="ko-KR" b="1" dirty="0">
                <a:solidFill>
                  <a:srgbClr val="3C479D"/>
                </a:solidFill>
              </a:rPr>
              <a:t>, </a:t>
            </a:r>
            <a:r>
              <a:rPr lang="ko-KR" altLang="en-US" b="1" dirty="0">
                <a:solidFill>
                  <a:srgbClr val="3C479D"/>
                </a:solidFill>
              </a:rPr>
              <a:t>나눗셈 기능 구현하기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ko-KR" dirty="0"/>
              <a:t>Visual Studio</a:t>
            </a:r>
            <a:r>
              <a:rPr lang="ko-KR" altLang="en-US" dirty="0"/>
              <a:t>를 실행한다</a:t>
            </a: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실행 창 오른쪽의 </a:t>
            </a:r>
            <a:r>
              <a:rPr lang="en-US" altLang="ko-KR" dirty="0"/>
              <a:t>[</a:t>
            </a:r>
            <a:r>
              <a:rPr lang="ko-KR" altLang="en-US" dirty="0"/>
              <a:t>프로젝트 또는 솔루션 열기</a:t>
            </a:r>
            <a:r>
              <a:rPr lang="en-US" altLang="ko-KR" dirty="0"/>
              <a:t>]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이전에 작업했던 </a:t>
            </a:r>
            <a:r>
              <a:rPr lang="en-US" altLang="ko-KR" b="1" dirty="0">
                <a:solidFill>
                  <a:schemeClr val="accent1"/>
                </a:solidFill>
              </a:rPr>
              <a:t>C:\CookC#\ Project02_1 </a:t>
            </a:r>
            <a:r>
              <a:rPr lang="ko-KR" altLang="en-US" dirty="0"/>
              <a:t>폴더의 </a:t>
            </a:r>
            <a:r>
              <a:rPr lang="en-US" altLang="ko-KR" dirty="0"/>
              <a:t>Project02_1.sln</a:t>
            </a:r>
            <a:r>
              <a:rPr lang="ko-KR" altLang="en-US" dirty="0"/>
              <a:t>을 선택해 </a:t>
            </a:r>
            <a:r>
              <a:rPr lang="en-US" altLang="ko-KR" dirty="0"/>
              <a:t>&lt;</a:t>
            </a:r>
            <a:r>
              <a:rPr lang="ko-KR" altLang="en-US" dirty="0"/>
              <a:t>열기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창 오른쪽에 위치한 </a:t>
            </a:r>
            <a:r>
              <a:rPr lang="en-US" altLang="ko-KR" dirty="0"/>
              <a:t>[</a:t>
            </a:r>
            <a:r>
              <a:rPr lang="ko-KR" altLang="en-US" dirty="0"/>
              <a:t>솔루션 탐색기</a:t>
            </a:r>
            <a:r>
              <a:rPr lang="en-US" altLang="ko-KR" dirty="0"/>
              <a:t>]</a:t>
            </a:r>
            <a:r>
              <a:rPr lang="ko-KR" altLang="en-US" dirty="0"/>
              <a:t>의 프로젝트 이름</a:t>
            </a:r>
            <a:r>
              <a:rPr lang="en-US" altLang="ko-KR" dirty="0"/>
              <a:t>(Project02_1) </a:t>
            </a:r>
            <a:r>
              <a:rPr lang="ko-KR" altLang="en-US" dirty="0"/>
              <a:t>아래 </a:t>
            </a:r>
            <a:r>
              <a:rPr lang="en-US" altLang="ko-KR" dirty="0"/>
              <a:t>[</a:t>
            </a:r>
            <a:r>
              <a:rPr lang="en-US" altLang="ko-KR" dirty="0" err="1"/>
              <a:t>Program.cs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err="1"/>
              <a:t>더블클릭한다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창 왼쪽에 위치한 코드 편집창에 우선 </a:t>
            </a:r>
            <a:r>
              <a:rPr lang="en-US" altLang="ko-KR" dirty="0"/>
              <a:t>100</a:t>
            </a:r>
            <a:r>
              <a:rPr lang="ko-KR" altLang="en-US" dirty="0"/>
              <a:t>과 </a:t>
            </a:r>
            <a:r>
              <a:rPr lang="en-US" altLang="ko-KR" dirty="0"/>
              <a:t>50</a:t>
            </a:r>
            <a:r>
              <a:rPr lang="ko-KR" altLang="en-US" dirty="0"/>
              <a:t>의 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나눗셈을 수행하는 프로그램을 코딩한다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틀린 글자가 없는지 확인한 후 실행 창 메뉴의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- [</a:t>
            </a:r>
            <a:r>
              <a:rPr lang="ko-KR" altLang="en-US" dirty="0"/>
              <a:t>모두 저장</a:t>
            </a:r>
            <a:r>
              <a:rPr lang="en-US" altLang="ko-KR" dirty="0"/>
              <a:t>]</a:t>
            </a:r>
            <a:r>
              <a:rPr lang="ko-KR" altLang="en-US" dirty="0"/>
              <a:t>을 선택하거나 </a:t>
            </a:r>
            <a:r>
              <a:rPr lang="en-US" altLang="ko-KR" dirty="0"/>
              <a:t>[</a:t>
            </a:r>
            <a:r>
              <a:rPr lang="ko-KR" altLang="en-US" dirty="0"/>
              <a:t>모두 저장</a:t>
            </a:r>
            <a:r>
              <a:rPr lang="en-US" altLang="ko-KR" dirty="0"/>
              <a:t>] </a:t>
            </a:r>
            <a:r>
              <a:rPr lang="ko-KR" altLang="en-US" dirty="0"/>
              <a:t>아이콘을 클릭하거나 </a:t>
            </a:r>
            <a:r>
              <a:rPr lang="en-US" altLang="ko-KR" dirty="0"/>
              <a:t>Ctrl + S </a:t>
            </a:r>
            <a:r>
              <a:rPr lang="ko-KR" altLang="en-US" dirty="0"/>
              <a:t>키를 눌러 입력한 내용을 저장한다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334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기본적인 콘솔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2-1] </a:t>
            </a:r>
            <a:r>
              <a:rPr lang="ko-KR" altLang="en-US" b="1" dirty="0">
                <a:solidFill>
                  <a:srgbClr val="008000"/>
                </a:solidFill>
              </a:rPr>
              <a:t>프로그램 작성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Project02_1) 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BCE83E-22B5-4F54-B40B-4FF8F68C80E8}"/>
              </a:ext>
            </a:extLst>
          </p:cNvPr>
          <p:cNvGrpSpPr/>
          <p:nvPr/>
        </p:nvGrpSpPr>
        <p:grpSpPr>
          <a:xfrm>
            <a:off x="1043608" y="2193984"/>
            <a:ext cx="6364374" cy="4631190"/>
            <a:chOff x="1115614" y="2221928"/>
            <a:chExt cx="6868432" cy="50461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A37291-CD6A-49D6-AC49-DE72EBDFE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"/>
            <a:stretch/>
          </p:blipFill>
          <p:spPr>
            <a:xfrm>
              <a:off x="1115614" y="2221928"/>
              <a:ext cx="6868431" cy="16478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E9F06A-57D6-482F-8D6E-7335F48CB8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2284" r="1892"/>
            <a:stretch/>
          </p:blipFill>
          <p:spPr>
            <a:xfrm>
              <a:off x="1115616" y="3815040"/>
              <a:ext cx="6868430" cy="3453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1796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변수의 개념 이해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값을 저장하는 그릇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또는 방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ko-KR" altLang="en-US" dirty="0"/>
              <a:t>정도로 생각하면 된다</a:t>
            </a:r>
            <a:r>
              <a:rPr lang="en-US" altLang="ko-KR" dirty="0"/>
              <a:t>.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우선</a:t>
            </a:r>
            <a:r>
              <a:rPr lang="en-US" altLang="ko-KR" dirty="0"/>
              <a:t>, 3</a:t>
            </a:r>
            <a:r>
              <a:rPr lang="ko-KR" altLang="en-US" dirty="0"/>
              <a:t>행과 </a:t>
            </a:r>
            <a:r>
              <a:rPr lang="en-US" altLang="ko-KR" dirty="0"/>
              <a:t>4</a:t>
            </a:r>
            <a:r>
              <a:rPr lang="ko-KR" altLang="en-US" dirty="0"/>
              <a:t>행에서 변수를 </a:t>
            </a:r>
            <a:r>
              <a:rPr lang="en-US" altLang="ko-KR" dirty="0"/>
              <a:t>3</a:t>
            </a:r>
            <a:r>
              <a:rPr lang="ko-KR" altLang="en-US" dirty="0"/>
              <a:t>개 준비한다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- 6, 7</a:t>
            </a:r>
            <a:r>
              <a:rPr lang="ko-KR" altLang="en-US" dirty="0"/>
              <a:t>행에서 그릇 </a:t>
            </a:r>
            <a:r>
              <a:rPr lang="en-US" altLang="ko-KR" dirty="0"/>
              <a:t>a</a:t>
            </a:r>
            <a:r>
              <a:rPr lang="ko-KR" altLang="en-US" dirty="0"/>
              <a:t>에는 </a:t>
            </a:r>
            <a:r>
              <a:rPr lang="en-US" altLang="ko-KR" dirty="0"/>
              <a:t>100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그릇 </a:t>
            </a:r>
            <a:r>
              <a:rPr lang="en-US" altLang="ko-KR" dirty="0"/>
              <a:t>b</a:t>
            </a:r>
            <a:r>
              <a:rPr lang="ko-KR" altLang="en-US" dirty="0"/>
              <a:t>에는 </a:t>
            </a:r>
            <a:r>
              <a:rPr lang="en-US" altLang="ko-KR" dirty="0"/>
              <a:t>50</a:t>
            </a:r>
            <a:r>
              <a:rPr lang="ko-KR" altLang="en-US" dirty="0"/>
              <a:t>을 넣는다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315FB1-BC65-4F2A-A472-A161BD0A3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47" y="2636912"/>
            <a:ext cx="4320480" cy="1207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06B03C-88F8-4389-9C44-6F5A724F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47" y="4575367"/>
            <a:ext cx="4320480" cy="11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0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변수의 개념 이해</a:t>
            </a: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- 9</a:t>
            </a:r>
            <a:r>
              <a:rPr lang="ko-KR" altLang="en-US" dirty="0"/>
              <a:t>행에서 그릇 </a:t>
            </a:r>
            <a:r>
              <a:rPr lang="en-US" altLang="ko-KR" dirty="0"/>
              <a:t>a</a:t>
            </a:r>
            <a:r>
              <a:rPr lang="ko-KR" altLang="en-US" dirty="0"/>
              <a:t>의 값과 그릇 </a:t>
            </a:r>
            <a:r>
              <a:rPr lang="en-US" altLang="ko-KR" dirty="0"/>
              <a:t>b</a:t>
            </a:r>
            <a:r>
              <a:rPr lang="ko-KR" altLang="en-US" dirty="0"/>
              <a:t>의 값을 더한 결과값을 그릇 </a:t>
            </a:r>
            <a:r>
              <a:rPr lang="en-US" altLang="ko-KR" dirty="0"/>
              <a:t>result</a:t>
            </a:r>
            <a:r>
              <a:rPr lang="ko-KR" altLang="en-US" dirty="0"/>
              <a:t>에 넣는다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923B9-E1C5-4BFE-A41E-CC826ADC9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82924"/>
            <a:ext cx="3456384" cy="291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7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 err="1"/>
              <a:t>Console.WriteLine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Console.WriteLine</a:t>
            </a:r>
            <a:r>
              <a:rPr lang="en-US" altLang="ko-KR" b="1" dirty="0">
                <a:solidFill>
                  <a:schemeClr val="accent1"/>
                </a:solidFill>
              </a:rPr>
              <a:t>( )</a:t>
            </a:r>
            <a:r>
              <a:rPr lang="ko-KR" altLang="en-US" dirty="0"/>
              <a:t>은 괄호 안의 내용을 모니터에 출력하라는 의미의 메서드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코드 중간의 </a:t>
            </a:r>
            <a:r>
              <a:rPr lang="en-US" altLang="ko-KR" b="1" dirty="0">
                <a:solidFill>
                  <a:schemeClr val="accent1"/>
                </a:solidFill>
              </a:rPr>
              <a:t>+ </a:t>
            </a:r>
            <a:r>
              <a:rPr lang="ko-KR" altLang="en-US" b="1" dirty="0">
                <a:solidFill>
                  <a:schemeClr val="accent1"/>
                </a:solidFill>
              </a:rPr>
              <a:t>기호</a:t>
            </a:r>
            <a:r>
              <a:rPr lang="ko-KR" altLang="en-US" dirty="0"/>
              <a:t>는 내용을 이어서 출력하라는 뜻이다</a:t>
            </a:r>
            <a:r>
              <a:rPr lang="en-US" altLang="ko-KR" dirty="0"/>
              <a:t>.</a:t>
            </a:r>
            <a:r>
              <a:rPr lang="en-US" altLang="ko-KR" b="1" dirty="0">
                <a:solidFill>
                  <a:schemeClr val="accent1"/>
                </a:solidFill>
              </a:rPr>
              <a:t> “+”</a:t>
            </a:r>
            <a:r>
              <a:rPr lang="ko-KR" altLang="en-US" dirty="0"/>
              <a:t>나 </a:t>
            </a:r>
            <a:r>
              <a:rPr lang="ko-KR" altLang="en-US" b="1" dirty="0">
                <a:solidFill>
                  <a:schemeClr val="accent1"/>
                </a:solidFill>
              </a:rPr>
              <a:t>“</a:t>
            </a:r>
            <a:r>
              <a:rPr lang="en-US" altLang="ko-KR" b="1" dirty="0">
                <a:solidFill>
                  <a:schemeClr val="accent1"/>
                </a:solidFill>
              </a:rPr>
              <a:t>=”</a:t>
            </a:r>
            <a:r>
              <a:rPr lang="ko-KR" altLang="en-US" dirty="0"/>
              <a:t>는 문자열이다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687EA-84D3-4357-9172-2A5E33374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6" y="2636912"/>
            <a:ext cx="6012668" cy="342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2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E2C9BD9-8B25-479F-858A-A614CF195705}"/>
              </a:ext>
            </a:extLst>
          </p:cNvPr>
          <p:cNvSpPr/>
          <p:nvPr/>
        </p:nvSpPr>
        <p:spPr>
          <a:xfrm>
            <a:off x="971599" y="1984565"/>
            <a:ext cx="7344817" cy="173246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1" y="1196975"/>
            <a:ext cx="7776666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 err="1"/>
              <a:t>Console.WriteLine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메서드의 사용</a:t>
            </a:r>
            <a:endParaRPr lang="en-US" altLang="ko-KR" sz="2000" dirty="0"/>
          </a:p>
          <a:p>
            <a:pPr marL="514350" indent="-514350">
              <a:buFont typeface="+mj-lt"/>
              <a:buAutoNum type="romanUcPeriod"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1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진짜 그릇이라면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2-9]</a:t>
            </a:r>
            <a:r>
              <a:rPr lang="ko-KR" altLang="en-US" dirty="0"/>
              <a:t>에서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는 빈 그릇이 되겠지만</a:t>
            </a:r>
            <a:r>
              <a:rPr lang="en-US" altLang="ko-KR" dirty="0"/>
              <a:t>, </a:t>
            </a:r>
            <a:r>
              <a:rPr lang="ko-KR" altLang="en-US" dirty="0"/>
              <a:t>변수는 </a:t>
            </a:r>
            <a:r>
              <a:rPr lang="en-US" altLang="ko-KR" dirty="0"/>
              <a:t>result</a:t>
            </a:r>
            <a:r>
              <a:rPr lang="ko-KR" altLang="en-US" dirty="0"/>
              <a:t>에 값이 들어가더라도 그대로 남아 있다</a:t>
            </a:r>
            <a:endParaRPr lang="en-US" altLang="ko-KR" b="1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5A11B9-A514-4845-8C1B-BAAED4E027C1}"/>
              </a:ext>
            </a:extLst>
          </p:cNvPr>
          <p:cNvSpPr/>
          <p:nvPr/>
        </p:nvSpPr>
        <p:spPr>
          <a:xfrm>
            <a:off x="971600" y="1984564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B5914-1114-48E3-867B-37F79F6F033C}"/>
              </a:ext>
            </a:extLst>
          </p:cNvPr>
          <p:cNvSpPr/>
          <p:nvPr/>
        </p:nvSpPr>
        <p:spPr>
          <a:xfrm>
            <a:off x="2555776" y="2047280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변수와 그릇의 차이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5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 err="1"/>
              <a:t>Console.WriteLine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메서드의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2-3] C# </a:t>
            </a:r>
            <a:r>
              <a:rPr lang="ko-KR" altLang="en-US" b="1" dirty="0">
                <a:solidFill>
                  <a:srgbClr val="3C479D"/>
                </a:solidFill>
              </a:rPr>
              <a:t>프로젝트 빌드하기 </a:t>
            </a:r>
            <a:r>
              <a:rPr lang="en-US" altLang="ko-KR" b="1" dirty="0">
                <a:solidFill>
                  <a:srgbClr val="3C479D"/>
                </a:solidFill>
              </a:rPr>
              <a:t>– </a:t>
            </a:r>
            <a:r>
              <a:rPr lang="ko-KR" altLang="en-US" b="1" dirty="0">
                <a:solidFill>
                  <a:srgbClr val="3C479D"/>
                </a:solidFill>
              </a:rPr>
              <a:t>컴파일과 링크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실행 창 메뉴의 </a:t>
            </a:r>
            <a:r>
              <a:rPr lang="en-US" altLang="ko-KR" dirty="0"/>
              <a:t>[</a:t>
            </a:r>
            <a:r>
              <a:rPr lang="ko-KR" altLang="en-US" dirty="0"/>
              <a:t>빌드</a:t>
            </a:r>
            <a:r>
              <a:rPr lang="en-US" altLang="ko-KR" dirty="0"/>
              <a:t>] - [</a:t>
            </a:r>
            <a:r>
              <a:rPr lang="ko-KR" altLang="en-US" dirty="0"/>
              <a:t>솔루션 빌드</a:t>
            </a:r>
            <a:r>
              <a:rPr lang="en-US" altLang="ko-KR" dirty="0"/>
              <a:t>]</a:t>
            </a:r>
            <a:r>
              <a:rPr lang="ko-KR" altLang="en-US" dirty="0"/>
              <a:t>를 선택해 프로젝트를 빌드한다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특별히 문제가 없다면 </a:t>
            </a:r>
            <a:r>
              <a:rPr lang="en-US" altLang="ko-KR" dirty="0"/>
              <a:t>Visual Studio </a:t>
            </a:r>
            <a:r>
              <a:rPr lang="ko-KR" altLang="en-US" dirty="0"/>
              <a:t>실행 창 왼쪽 하단에 </a:t>
            </a:r>
            <a:r>
              <a:rPr lang="ko-KR" altLang="en-US" b="1" dirty="0">
                <a:solidFill>
                  <a:schemeClr val="accent1"/>
                </a:solidFill>
              </a:rPr>
              <a:t>빌드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성공 </a:t>
            </a:r>
            <a:r>
              <a:rPr lang="en-US" altLang="ko-KR" b="1" dirty="0">
                <a:solidFill>
                  <a:schemeClr val="accent1"/>
                </a:solidFill>
              </a:rPr>
              <a:t>1, </a:t>
            </a:r>
            <a:r>
              <a:rPr lang="ko-KR" altLang="en-US" b="1" dirty="0">
                <a:solidFill>
                  <a:schemeClr val="accent1"/>
                </a:solidFill>
              </a:rPr>
              <a:t>실패 </a:t>
            </a:r>
            <a:r>
              <a:rPr lang="en-US" altLang="ko-KR" b="1" dirty="0">
                <a:solidFill>
                  <a:schemeClr val="accent1"/>
                </a:solidFill>
              </a:rPr>
              <a:t>0, … </a:t>
            </a:r>
            <a:r>
              <a:rPr lang="ko-KR" altLang="en-US" b="1" dirty="0">
                <a:solidFill>
                  <a:schemeClr val="accent1"/>
                </a:solidFill>
              </a:rPr>
              <a:t>및 빌드에 성공했습니다 </a:t>
            </a:r>
            <a:r>
              <a:rPr lang="ko-KR" altLang="en-US" dirty="0"/>
              <a:t>메시지가 출력될 것이다</a:t>
            </a:r>
            <a:r>
              <a:rPr lang="en-US" altLang="ko-KR" dirty="0"/>
              <a:t>. </a:t>
            </a:r>
            <a:r>
              <a:rPr lang="ko-KR" altLang="en-US" dirty="0"/>
              <a:t>만약 실패 메시지가 뜨면 소스 코드에서 틀린 부분을 수정 한 후 다시 빌드하도록 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BBDA5-F49C-48DB-8857-6FEDAC9B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1048"/>
            <a:ext cx="6624736" cy="23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8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140968"/>
            <a:ext cx="6162972" cy="3024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이 장에서 만들 프로그램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계산기 프로그램 기본 기능 구현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</a:rPr>
              <a:t>계산기 프로그램 기능</a:t>
            </a:r>
            <a:r>
              <a:rPr lang="en-US" altLang="ko-KR" sz="2000" b="1" dirty="0">
                <a:latin typeface="+mj-ea"/>
              </a:rPr>
              <a:t> </a:t>
            </a:r>
            <a:r>
              <a:rPr lang="ko-KR" altLang="en-US" sz="2000" b="1" dirty="0">
                <a:latin typeface="+mj-ea"/>
              </a:rPr>
              <a:t>확장</a:t>
            </a:r>
            <a:endParaRPr lang="en-US" altLang="ko-KR" sz="2000" b="1" dirty="0">
              <a:latin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</a:rPr>
              <a:t>그림판</a:t>
            </a:r>
            <a:r>
              <a:rPr lang="ko-KR" altLang="en-US" sz="2000" b="1" dirty="0">
                <a:latin typeface="+mj-ea"/>
              </a:rPr>
              <a:t> 프로그램 작성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 err="1"/>
              <a:t>Console.WriteLine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메서드의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2-4] C# </a:t>
            </a:r>
            <a:r>
              <a:rPr lang="ko-KR" altLang="en-US" b="1" dirty="0">
                <a:solidFill>
                  <a:srgbClr val="3C479D"/>
                </a:solidFill>
              </a:rPr>
              <a:t>프로젝트  실행하기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ko-KR" dirty="0"/>
              <a:t>Ctrl + F5 </a:t>
            </a:r>
            <a:r>
              <a:rPr lang="ko-KR" altLang="en-US" dirty="0"/>
              <a:t>키를 누르거나</a:t>
            </a:r>
            <a:r>
              <a:rPr lang="en-US" altLang="ko-KR" dirty="0"/>
              <a:t>, </a:t>
            </a:r>
            <a:r>
              <a:rPr lang="ko-KR" altLang="en-US" dirty="0"/>
              <a:t>실행 창 메뉴의 </a:t>
            </a:r>
            <a:r>
              <a:rPr lang="en-US" altLang="ko-KR" dirty="0"/>
              <a:t>[</a:t>
            </a:r>
            <a:r>
              <a:rPr lang="ko-KR" altLang="en-US" dirty="0"/>
              <a:t>디버그</a:t>
            </a:r>
            <a:r>
              <a:rPr lang="en-US" altLang="ko-KR" dirty="0"/>
              <a:t>] - [</a:t>
            </a:r>
            <a:r>
              <a:rPr lang="ko-KR" altLang="en-US" dirty="0" err="1"/>
              <a:t>디버그하지</a:t>
            </a:r>
            <a:r>
              <a:rPr lang="ko-KR" altLang="en-US" dirty="0"/>
              <a:t> 않고 시작</a:t>
            </a:r>
            <a:r>
              <a:rPr lang="en-US" altLang="ko-KR" dirty="0"/>
              <a:t>]</a:t>
            </a:r>
            <a:r>
              <a:rPr lang="ko-KR" altLang="en-US" dirty="0"/>
              <a:t>을 선택해 실행한다</a:t>
            </a:r>
            <a:r>
              <a:rPr lang="en-US" altLang="ko-KR" dirty="0"/>
              <a:t>. 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endParaRPr lang="en-US" altLang="ko-KR" dirty="0" smtClean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결과를 확인했으면 아무 키나 눌러 결과 창을 닫는다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254BB9-0856-470F-AE37-8D7C5F24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30537"/>
            <a:ext cx="4680520" cy="15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85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 err="1"/>
              <a:t>Console.WriteLine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메서드의 사용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4CB055-DED4-4A46-BEC0-9C9B4F82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990725"/>
            <a:ext cx="73247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2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계산기 프로그램 기능 확장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44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메서드의 서식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프로그램을 실행할 때 키보드로 숫자를 직접 입력하면 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나눗셈을 자유자재로 수행할 수 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EC1C7-26ED-472A-AA15-5D20C838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7210425" cy="704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F81F37-9BB6-46D0-B292-C7A7E196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609979"/>
            <a:ext cx="4032448" cy="306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2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메서드의 서식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키보드로 값을 </a:t>
            </a:r>
            <a:r>
              <a:rPr lang="ko-KR" altLang="en-US" dirty="0" err="1"/>
              <a:t>입력받으려면</a:t>
            </a:r>
            <a:r>
              <a:rPr lang="ko-KR" altLang="en-US" dirty="0"/>
              <a:t> </a:t>
            </a:r>
            <a:r>
              <a:rPr lang="en-US" altLang="ko-KR" b="1" dirty="0" err="1">
                <a:solidFill>
                  <a:schemeClr val="accent1"/>
                </a:solidFill>
              </a:rPr>
              <a:t>Console.ReadLine</a:t>
            </a:r>
            <a:r>
              <a:rPr lang="en-US" altLang="ko-KR" b="1" dirty="0">
                <a:solidFill>
                  <a:schemeClr val="accent1"/>
                </a:solidFill>
              </a:rPr>
              <a:t>( ) </a:t>
            </a:r>
            <a:r>
              <a:rPr lang="ko-KR" altLang="en-US" dirty="0"/>
              <a:t>메서드를 사용하면 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문제는 </a:t>
            </a:r>
            <a:r>
              <a:rPr lang="en-US" altLang="ko-KR" dirty="0" err="1"/>
              <a:t>Console.ReadLine</a:t>
            </a:r>
            <a:r>
              <a:rPr lang="en-US" altLang="ko-KR" dirty="0"/>
              <a:t>( ) </a:t>
            </a:r>
            <a:r>
              <a:rPr lang="ko-KR" altLang="en-US" dirty="0"/>
              <a:t>메서드는 무조건 문자열로만 입력을 받는다는 점이다</a:t>
            </a:r>
            <a:r>
              <a:rPr lang="en-US" altLang="ko-KR" dirty="0"/>
              <a:t>. </a:t>
            </a:r>
            <a:r>
              <a:rPr lang="ko-KR" altLang="en-US" dirty="0" smtClean="0"/>
              <a:t>그래서 </a:t>
            </a:r>
            <a:r>
              <a:rPr lang="en-US" altLang="ko-KR" dirty="0"/>
              <a:t>string </a:t>
            </a:r>
            <a:r>
              <a:rPr lang="ko-KR" altLang="en-US" dirty="0"/>
              <a:t>형식의 변수를 별도로 준비해 </a:t>
            </a:r>
            <a:r>
              <a:rPr lang="ko-KR" altLang="en-US" dirty="0" err="1"/>
              <a:t>입력받아야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r>
              <a:rPr lang="ko-KR" altLang="en-US" dirty="0"/>
              <a:t>계산을 위해서는 정수가 필요하므로</a:t>
            </a:r>
            <a:r>
              <a:rPr lang="en-US" altLang="ko-KR" dirty="0"/>
              <a:t>, </a:t>
            </a:r>
            <a:r>
              <a:rPr lang="ko-KR" altLang="en-US" dirty="0"/>
              <a:t>문자 열을 숫자로 변환하는 </a:t>
            </a:r>
            <a:r>
              <a:rPr lang="en-US" altLang="ko-KR" dirty="0"/>
              <a:t>Convert.ToInt32( ) </a:t>
            </a:r>
            <a:r>
              <a:rPr lang="ko-KR" altLang="en-US" dirty="0"/>
              <a:t>메서드를 사용한다</a:t>
            </a:r>
            <a:r>
              <a:rPr lang="en-US" altLang="ko-KR" dirty="0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4243F9-D3BB-47E2-8645-86D9F1BC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44" y="2204864"/>
            <a:ext cx="7219950" cy="742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767199-06EE-4341-9A52-53BB2CEB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44" y="4286956"/>
            <a:ext cx="72771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03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메서드를 사용한 데이터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2-5] 5 </a:t>
            </a:r>
            <a:r>
              <a:rPr lang="en-US" altLang="ko-KR" b="1" dirty="0" err="1">
                <a:solidFill>
                  <a:srgbClr val="3C479D"/>
                </a:solidFill>
              </a:rPr>
              <a:t>Console.ReadLine</a:t>
            </a:r>
            <a:r>
              <a:rPr lang="en-US" altLang="ko-KR" b="1" dirty="0">
                <a:solidFill>
                  <a:srgbClr val="3C479D"/>
                </a:solidFill>
              </a:rPr>
              <a:t>( ) </a:t>
            </a:r>
            <a:r>
              <a:rPr lang="ko-KR" altLang="en-US" b="1" dirty="0">
                <a:solidFill>
                  <a:srgbClr val="3C479D"/>
                </a:solidFill>
              </a:rPr>
              <a:t>메서드 사용하기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새로운 프로젝트를 생성하기 위해 실행 창 메뉴의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- [</a:t>
            </a:r>
            <a:r>
              <a:rPr lang="ko-KR" altLang="en-US" dirty="0"/>
              <a:t>새로 만들기</a:t>
            </a:r>
            <a:r>
              <a:rPr lang="en-US" altLang="ko-KR" dirty="0"/>
              <a:t>] - 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r>
              <a:rPr lang="ko-KR" altLang="en-US" dirty="0"/>
              <a:t>를 클릭 한다</a:t>
            </a:r>
            <a:r>
              <a:rPr lang="en-US" altLang="ko-KR" dirty="0"/>
              <a:t>. 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 </a:t>
            </a:r>
            <a:r>
              <a:rPr lang="ko-KR" altLang="en-US" dirty="0"/>
              <a:t>창에서 언어를 </a:t>
            </a:r>
            <a:r>
              <a:rPr lang="en-US" altLang="ko-KR" dirty="0"/>
              <a:t>[C#]</a:t>
            </a:r>
            <a:r>
              <a:rPr lang="ko-KR" altLang="en-US" dirty="0"/>
              <a:t>으로 선택한다</a:t>
            </a:r>
            <a:r>
              <a:rPr lang="en-US" altLang="ko-KR" dirty="0"/>
              <a:t>. </a:t>
            </a:r>
            <a:r>
              <a:rPr lang="ko-KR" altLang="en-US" dirty="0"/>
              <a:t>창 아래로 스크롤해 </a:t>
            </a:r>
            <a:r>
              <a:rPr lang="en-US" altLang="ko-KR" dirty="0"/>
              <a:t>[</a:t>
            </a:r>
            <a:r>
              <a:rPr lang="ko-KR" altLang="en-US" dirty="0"/>
              <a:t>콘솔 앱</a:t>
            </a:r>
            <a:r>
              <a:rPr lang="en-US" altLang="ko-KR" dirty="0"/>
              <a:t>(.NET Framework)]</a:t>
            </a:r>
            <a:r>
              <a:rPr lang="ko-KR" altLang="en-US" dirty="0"/>
              <a:t>을 선택한 후</a:t>
            </a:r>
            <a:r>
              <a:rPr lang="en-US" altLang="ko-KR" dirty="0"/>
              <a:t>, 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구성</a:t>
            </a:r>
            <a:r>
              <a:rPr lang="en-US" altLang="ko-KR" dirty="0"/>
              <a:t>] </a:t>
            </a:r>
            <a:r>
              <a:rPr lang="ko-KR" altLang="en-US" dirty="0"/>
              <a:t>창에서 ‘프로젝트 </a:t>
            </a:r>
            <a:r>
              <a:rPr lang="ko-KR" altLang="en-US" dirty="0" err="1"/>
              <a:t>이름’에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Project02_2</a:t>
            </a:r>
            <a:r>
              <a:rPr lang="ko-KR" altLang="en-US" dirty="0"/>
              <a:t>라고 입력한 후</a:t>
            </a:r>
            <a:r>
              <a:rPr lang="en-US" altLang="ko-KR" dirty="0"/>
              <a:t>, ‘</a:t>
            </a:r>
            <a:r>
              <a:rPr lang="ko-KR" altLang="en-US" dirty="0" err="1"/>
              <a:t>위치’에서</a:t>
            </a:r>
            <a:r>
              <a:rPr lang="ko-KR" altLang="en-US" dirty="0"/>
              <a:t> 을 </a:t>
            </a:r>
            <a:r>
              <a:rPr lang="en-US" altLang="ko-KR" dirty="0"/>
              <a:t>&lt;···&gt;</a:t>
            </a:r>
            <a:r>
              <a:rPr lang="ko-KR" altLang="en-US" dirty="0"/>
              <a:t>클릭해 </a:t>
            </a:r>
            <a:r>
              <a:rPr lang="en-US" altLang="ko-KR" b="1" dirty="0">
                <a:solidFill>
                  <a:schemeClr val="accent1"/>
                </a:solidFill>
              </a:rPr>
              <a:t>C:\CookC# </a:t>
            </a:r>
            <a:r>
              <a:rPr lang="ko-KR" altLang="en-US" dirty="0"/>
              <a:t>폴더를 선택한다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&lt;</a:t>
            </a:r>
            <a:r>
              <a:rPr lang="ko-KR" altLang="en-US" dirty="0"/>
              <a:t>솔루션 및 프로젝트를 같은 디렉터리에 배치</a:t>
            </a:r>
            <a:r>
              <a:rPr lang="en-US" altLang="ko-KR" dirty="0"/>
              <a:t>&gt;</a:t>
            </a:r>
            <a:r>
              <a:rPr lang="ko-KR" altLang="en-US" dirty="0"/>
              <a:t>에 체크한 후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7558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6610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메서드를 사용한 데이터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2-5] 5 </a:t>
            </a:r>
            <a:r>
              <a:rPr lang="en-US" altLang="ko-KR" b="1" dirty="0" err="1">
                <a:solidFill>
                  <a:srgbClr val="3C479D"/>
                </a:solidFill>
              </a:rPr>
              <a:t>Console.ReadLine</a:t>
            </a:r>
            <a:r>
              <a:rPr lang="en-US" altLang="ko-KR" b="1" dirty="0">
                <a:solidFill>
                  <a:srgbClr val="3C479D"/>
                </a:solidFill>
              </a:rPr>
              <a:t>( ) </a:t>
            </a:r>
            <a:r>
              <a:rPr lang="ko-KR" altLang="en-US" b="1" dirty="0">
                <a:solidFill>
                  <a:srgbClr val="3C479D"/>
                </a:solidFill>
              </a:rPr>
              <a:t>메서드 사용하기</a:t>
            </a:r>
            <a:endParaRPr lang="en-US" altLang="ko-KR" b="1" dirty="0">
              <a:solidFill>
                <a:srgbClr val="3C479D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3C479D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3C479D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3C479D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3C479D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3C479D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3C479D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 smtClean="0">
              <a:solidFill>
                <a:srgbClr val="3C479D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 smtClean="0">
              <a:solidFill>
                <a:srgbClr val="3C479D"/>
              </a:solidFill>
            </a:endParaRP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4"/>
              <a:defRPr/>
            </a:pPr>
            <a:r>
              <a:rPr lang="ko-KR" altLang="en-US" dirty="0" smtClean="0"/>
              <a:t>자동 </a:t>
            </a:r>
            <a:r>
              <a:rPr lang="ko-KR" altLang="en-US" dirty="0"/>
              <a:t>완성된 </a:t>
            </a:r>
            <a:r>
              <a:rPr lang="en-US" altLang="ko-KR" dirty="0" err="1"/>
              <a:t>Program.cs</a:t>
            </a:r>
            <a:r>
              <a:rPr lang="en-US" altLang="ko-KR" dirty="0"/>
              <a:t> </a:t>
            </a:r>
            <a:r>
              <a:rPr lang="ko-KR" altLang="en-US" dirty="0"/>
              <a:t>파일에 다음과 같이 소스 코드를 추가한다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ko-KR" altLang="en-US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3FF4E5-3DFD-404A-9D68-703F4D424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2204864"/>
            <a:ext cx="5328592" cy="31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64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메서드를 사용한 데이터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2-2] </a:t>
            </a:r>
            <a:r>
              <a:rPr lang="ko-KR" altLang="en-US" b="1" dirty="0">
                <a:solidFill>
                  <a:srgbClr val="008000"/>
                </a:solidFill>
              </a:rPr>
              <a:t>키보드로 값을 직접 </a:t>
            </a:r>
            <a:r>
              <a:rPr lang="ko-KR" altLang="en-US" b="1" dirty="0" err="1">
                <a:solidFill>
                  <a:srgbClr val="008000"/>
                </a:solidFill>
              </a:rPr>
              <a:t>입력받기</a:t>
            </a:r>
            <a:r>
              <a:rPr lang="ko-KR" altLang="en-US" b="1" dirty="0">
                <a:solidFill>
                  <a:srgbClr val="008000"/>
                </a:solidFill>
              </a:rPr>
              <a:t>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Project02_2)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22A43A-5975-45A2-A84E-F2ABF658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2531"/>
            <a:ext cx="6840760" cy="45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79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메서드를 사용한 데이터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2-5] 5 </a:t>
            </a:r>
            <a:r>
              <a:rPr lang="en-US" altLang="ko-KR" b="1" dirty="0" err="1">
                <a:solidFill>
                  <a:srgbClr val="3C479D"/>
                </a:solidFill>
              </a:rPr>
              <a:t>Console.ReadLine</a:t>
            </a:r>
            <a:r>
              <a:rPr lang="en-US" altLang="ko-KR" b="1" dirty="0">
                <a:solidFill>
                  <a:srgbClr val="3C479D"/>
                </a:solidFill>
              </a:rPr>
              <a:t>( ) </a:t>
            </a:r>
            <a:r>
              <a:rPr lang="ko-KR" altLang="en-US" b="1" dirty="0">
                <a:solidFill>
                  <a:srgbClr val="3C479D"/>
                </a:solidFill>
              </a:rPr>
              <a:t>메서드 사용하기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/>
              <a:t>6</a:t>
            </a:r>
            <a:r>
              <a:rPr lang="ko-KR" altLang="en-US" dirty="0"/>
              <a:t>행은 문자열을 입력 받기 위해 문자열 변수 </a:t>
            </a:r>
            <a:r>
              <a:rPr lang="en-US" altLang="ko-KR" dirty="0"/>
              <a:t>str</a:t>
            </a:r>
            <a:r>
              <a:rPr lang="ko-KR" altLang="en-US" dirty="0"/>
              <a:t>을 선언한다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/>
              <a:t>8</a:t>
            </a:r>
            <a:r>
              <a:rPr lang="ko-KR" altLang="en-US" dirty="0"/>
              <a:t>행은 키보드로 문자열을 입력 받아 </a:t>
            </a:r>
            <a:r>
              <a:rPr lang="en-US" altLang="ko-KR" dirty="0"/>
              <a:t>str</a:t>
            </a:r>
            <a:r>
              <a:rPr lang="ko-KR" altLang="en-US" dirty="0"/>
              <a:t>에 대입한다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/>
              <a:t>9</a:t>
            </a:r>
            <a:r>
              <a:rPr lang="ko-KR" altLang="en-US" dirty="0"/>
              <a:t>행은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Convert.ToInt32( ) </a:t>
            </a:r>
            <a:r>
              <a:rPr lang="ko-KR" altLang="en-US" dirty="0"/>
              <a:t>메서드를 이용해서 문자열인 </a:t>
            </a:r>
            <a:r>
              <a:rPr lang="en-US" altLang="ko-KR" dirty="0"/>
              <a:t>str</a:t>
            </a:r>
            <a:r>
              <a:rPr lang="ko-KR" altLang="en-US" dirty="0"/>
              <a:t>을 정수로 변환해 </a:t>
            </a:r>
            <a:r>
              <a:rPr lang="en-US" altLang="ko-KR" dirty="0"/>
              <a:t>a</a:t>
            </a:r>
            <a:r>
              <a:rPr lang="ko-KR" altLang="en-US" dirty="0"/>
              <a:t>에 대입한다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/>
              <a:t>11, 12</a:t>
            </a:r>
            <a:r>
              <a:rPr lang="ko-KR" altLang="en-US" dirty="0"/>
              <a:t>행은 키보드로 문자열을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str</a:t>
            </a:r>
            <a:r>
              <a:rPr lang="ko-KR" altLang="en-US" dirty="0"/>
              <a:t>에 대입한 후</a:t>
            </a:r>
            <a:r>
              <a:rPr lang="en-US" altLang="ko-KR" dirty="0"/>
              <a:t>, </a:t>
            </a:r>
            <a:r>
              <a:rPr lang="ko-KR" altLang="en-US" dirty="0"/>
              <a:t>정수로 변환해 </a:t>
            </a:r>
            <a:r>
              <a:rPr lang="en-US" altLang="ko-KR" dirty="0"/>
              <a:t>b</a:t>
            </a:r>
            <a:r>
              <a:rPr lang="ko-KR" altLang="en-US" dirty="0"/>
              <a:t>에 대입</a:t>
            </a: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r>
              <a:rPr lang="en-US" altLang="ko-KR" dirty="0"/>
              <a:t>Ctrl + F5 </a:t>
            </a:r>
            <a:r>
              <a:rPr lang="ko-KR" altLang="en-US" dirty="0"/>
              <a:t>키를 눌러서 빌드 및 실행을 동시에 수행한다</a:t>
            </a:r>
            <a:r>
              <a:rPr lang="en-US" altLang="ko-KR" dirty="0"/>
              <a:t>. </a:t>
            </a:r>
            <a:r>
              <a:rPr lang="ko-KR" altLang="en-US" dirty="0"/>
              <a:t>명령 프롬프트 창을 보면</a:t>
            </a:r>
            <a:r>
              <a:rPr lang="en-US" altLang="ko-KR" dirty="0"/>
              <a:t>, </a:t>
            </a:r>
            <a:r>
              <a:rPr lang="ko-KR" altLang="en-US" dirty="0"/>
              <a:t>커서만 깜박거리는 것을 확인할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ADBDB2-4A01-4B46-AD96-A61153491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5153518"/>
            <a:ext cx="3816424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3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메서드를 사용한 데이터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2-5] 5 </a:t>
            </a:r>
            <a:r>
              <a:rPr lang="en-US" altLang="ko-KR" b="1" dirty="0" err="1">
                <a:solidFill>
                  <a:srgbClr val="3C479D"/>
                </a:solidFill>
              </a:rPr>
              <a:t>Console.ReadLine</a:t>
            </a:r>
            <a:r>
              <a:rPr lang="en-US" altLang="ko-KR" b="1" dirty="0">
                <a:solidFill>
                  <a:srgbClr val="3C479D"/>
                </a:solidFill>
              </a:rPr>
              <a:t>( ) </a:t>
            </a:r>
            <a:r>
              <a:rPr lang="ko-KR" altLang="en-US" b="1" dirty="0">
                <a:solidFill>
                  <a:srgbClr val="3C479D"/>
                </a:solidFill>
              </a:rPr>
              <a:t>메서드 사용하기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  <a:defRPr/>
            </a:pPr>
            <a:r>
              <a:rPr lang="ko-KR" altLang="en-US" dirty="0"/>
              <a:t>일단 숫자를 하나 입력하고 </a:t>
            </a:r>
            <a:r>
              <a:rPr lang="en-US" altLang="ko-KR" dirty="0"/>
              <a:t>Enter </a:t>
            </a:r>
            <a:r>
              <a:rPr lang="ko-KR" altLang="en-US" dirty="0"/>
              <a:t>를 누른다</a:t>
            </a:r>
            <a:r>
              <a:rPr lang="en-US" altLang="ko-KR" dirty="0"/>
              <a:t>. </a:t>
            </a:r>
            <a:r>
              <a:rPr lang="ko-KR" altLang="en-US" dirty="0"/>
              <a:t>다시 숫자 하나를 입력하고 </a:t>
            </a:r>
            <a:r>
              <a:rPr lang="en-US" altLang="ko-KR" dirty="0"/>
              <a:t>Enter </a:t>
            </a:r>
            <a:r>
              <a:rPr lang="ko-KR" altLang="en-US" dirty="0"/>
              <a:t>를 누른다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  <a:defRPr/>
            </a:pPr>
            <a:r>
              <a:rPr lang="ko-KR" altLang="en-US" dirty="0"/>
              <a:t>좀 더 사용하기 편하도록 다음과 같이 소스 코드를 수정해보자</a:t>
            </a:r>
            <a:r>
              <a:rPr lang="en-US" altLang="ko-KR" dirty="0"/>
              <a:t>. 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A3D06-78FF-4658-B142-E0A7CA451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4176464" cy="18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이 장에서 만들 프로그램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메서드를 사용한 데이터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2-3] </a:t>
            </a:r>
            <a:r>
              <a:rPr lang="ko-KR" altLang="en-US" b="1" dirty="0">
                <a:solidFill>
                  <a:srgbClr val="008000"/>
                </a:solidFill>
              </a:rPr>
              <a:t>도움말 출력하기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Project02_2)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B668D5-3005-4BD1-9B63-8C97C6C3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04864"/>
            <a:ext cx="69437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94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메서드를 사용한 데이터 입력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2-5] </a:t>
            </a:r>
            <a:r>
              <a:rPr lang="en-US" altLang="ko-KR" b="1" dirty="0" err="1">
                <a:solidFill>
                  <a:srgbClr val="3C479D"/>
                </a:solidFill>
              </a:rPr>
              <a:t>Console.ReadLine</a:t>
            </a:r>
            <a:r>
              <a:rPr lang="en-US" altLang="ko-KR" b="1" dirty="0">
                <a:solidFill>
                  <a:srgbClr val="3C479D"/>
                </a:solidFill>
              </a:rPr>
              <a:t>( ) </a:t>
            </a:r>
            <a:r>
              <a:rPr lang="ko-KR" altLang="en-US" b="1" dirty="0">
                <a:solidFill>
                  <a:srgbClr val="3C479D"/>
                </a:solidFill>
              </a:rPr>
              <a:t>메서드 사용하기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r>
              <a:rPr lang="ko-KR" altLang="en-US" dirty="0"/>
              <a:t>다시 </a:t>
            </a:r>
            <a:r>
              <a:rPr lang="en-US" altLang="ko-KR" dirty="0"/>
              <a:t>Ctrl + F5 </a:t>
            </a:r>
            <a:r>
              <a:rPr lang="ko-KR" altLang="en-US" dirty="0"/>
              <a:t>키를 눌러서 빌드 및 실행을 동시에 수행한다</a:t>
            </a:r>
            <a:r>
              <a:rPr lang="en-US" altLang="ko-KR" dirty="0"/>
              <a:t>. </a:t>
            </a:r>
            <a:r>
              <a:rPr lang="ko-KR" altLang="en-US" dirty="0"/>
              <a:t>이제는 어떠한 값이든 입력하기만 하면 즉각 결과 값이 나올 것이다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777644-2139-4716-A553-FF75F0FE5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49530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23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기능 확장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 err="1"/>
              <a:t>Console.ReadLine</a:t>
            </a:r>
            <a:r>
              <a:rPr lang="en-US" altLang="ko-KR" sz="2000" dirty="0"/>
              <a:t>( ) </a:t>
            </a:r>
            <a:r>
              <a:rPr lang="ko-KR" altLang="en-US" sz="2000" dirty="0"/>
              <a:t>메서드를 사용한 데이터 입력</a:t>
            </a: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38D0C-CA7C-4373-B80C-877B5975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60848"/>
            <a:ext cx="72961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2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err="1"/>
              <a:t>그림판</a:t>
            </a:r>
            <a:r>
              <a:rPr lang="ko-KR" altLang="en-US" sz="4000" dirty="0"/>
              <a:t> 프로그램 작성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367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 err="1"/>
              <a:t>윈폼</a:t>
            </a:r>
            <a:r>
              <a:rPr lang="en-US" altLang="ko-KR" dirty="0"/>
              <a:t>(</a:t>
            </a:r>
            <a:r>
              <a:rPr lang="en-US" altLang="ko-KR" dirty="0" err="1"/>
              <a:t>WinForm</a:t>
            </a:r>
            <a:r>
              <a:rPr lang="en-US" altLang="ko-KR" dirty="0"/>
              <a:t>, Windows Form</a:t>
            </a:r>
            <a:r>
              <a:rPr lang="ko-KR" altLang="en-US" dirty="0"/>
              <a:t>의 약자</a:t>
            </a:r>
            <a:r>
              <a:rPr lang="en-US" altLang="ko-KR" dirty="0"/>
              <a:t>):</a:t>
            </a:r>
            <a:r>
              <a:rPr lang="ko-KR" altLang="en-US" dirty="0"/>
              <a:t> 윈도우 창이 나오는 프로그램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대부분의 프로그램</a:t>
            </a:r>
            <a:r>
              <a:rPr lang="en-US" altLang="ko-KR" dirty="0"/>
              <a:t>(</a:t>
            </a:r>
            <a:r>
              <a:rPr lang="ko-KR" altLang="en-US" dirty="0" err="1"/>
              <a:t>웹브라우저</a:t>
            </a:r>
            <a:r>
              <a:rPr lang="en-US" altLang="ko-KR" dirty="0"/>
              <a:t>, </a:t>
            </a:r>
            <a:r>
              <a:rPr lang="ko-KR" altLang="en-US" dirty="0"/>
              <a:t>포토샵</a:t>
            </a:r>
            <a:r>
              <a:rPr lang="en-US" altLang="ko-KR" dirty="0"/>
              <a:t>, </a:t>
            </a:r>
            <a:r>
              <a:rPr lang="ko-KR" altLang="en-US" dirty="0" err="1"/>
              <a:t>그림판</a:t>
            </a:r>
            <a:r>
              <a:rPr lang="en-US" altLang="ko-KR" dirty="0"/>
              <a:t>, </a:t>
            </a:r>
            <a:r>
              <a:rPr lang="ko-KR" altLang="en-US" dirty="0"/>
              <a:t>엑셀</a:t>
            </a:r>
            <a:r>
              <a:rPr lang="en-US" altLang="ko-KR" dirty="0"/>
              <a:t>, </a:t>
            </a:r>
            <a:r>
              <a:rPr lang="ko-KR" altLang="en-US" dirty="0"/>
              <a:t>한글 등</a:t>
            </a:r>
            <a:r>
              <a:rPr lang="en-US" altLang="ko-KR" dirty="0"/>
              <a:t>)</a:t>
            </a:r>
            <a:r>
              <a:rPr lang="ko-KR" altLang="en-US" dirty="0"/>
              <a:t>은 윈도우 창이 나오는 </a:t>
            </a:r>
            <a:r>
              <a:rPr lang="en-US" altLang="ko-KR" dirty="0"/>
              <a:t>GUI(Graphical User Interface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환경으로 </a:t>
            </a:r>
            <a:r>
              <a:rPr lang="ko-KR" altLang="en-US" dirty="0"/>
              <a:t>작동한다</a:t>
            </a:r>
            <a:r>
              <a:rPr lang="en-US" altLang="ko-KR" dirty="0"/>
              <a:t>. 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72498-7F68-47A8-AAB5-FF37FCB6B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68960"/>
            <a:ext cx="375787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62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실행 창 메뉴의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- [</a:t>
            </a:r>
            <a:r>
              <a:rPr lang="ko-KR" altLang="en-US" dirty="0"/>
              <a:t>새로 만들기</a:t>
            </a:r>
            <a:r>
              <a:rPr lang="en-US" altLang="ko-KR" dirty="0"/>
              <a:t>] - 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r>
              <a:rPr lang="ko-KR" altLang="en-US" dirty="0"/>
              <a:t>를 클릭한다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Visual Studio</a:t>
            </a:r>
            <a:r>
              <a:rPr lang="ko-KR" altLang="en-US" dirty="0"/>
              <a:t>를 새로 실행했다면 창 오른쪽의 </a:t>
            </a: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 </a:t>
            </a:r>
            <a:r>
              <a:rPr lang="ko-KR" altLang="en-US" dirty="0"/>
              <a:t>창에서 언어를 </a:t>
            </a:r>
            <a:r>
              <a:rPr lang="en-US" altLang="ko-KR" dirty="0"/>
              <a:t>[C#]</a:t>
            </a:r>
            <a:r>
              <a:rPr lang="ko-KR" altLang="en-US" dirty="0"/>
              <a:t>으로 선택한다</a:t>
            </a:r>
            <a:r>
              <a:rPr lang="en-US" altLang="ko-KR" dirty="0"/>
              <a:t>. </a:t>
            </a:r>
            <a:r>
              <a:rPr lang="ko-KR" altLang="en-US" dirty="0"/>
              <a:t>창 아래로 스크롤해 이번에는 </a:t>
            </a:r>
            <a:r>
              <a:rPr lang="en-US" altLang="ko-KR" dirty="0"/>
              <a:t>[Windows Forms </a:t>
            </a:r>
            <a:r>
              <a:rPr lang="ko-KR" altLang="en-US" dirty="0"/>
              <a:t>앱</a:t>
            </a:r>
            <a:r>
              <a:rPr lang="en-US" altLang="ko-KR" dirty="0"/>
              <a:t>(.NET Framework)]</a:t>
            </a:r>
            <a:r>
              <a:rPr lang="ko-KR" altLang="en-US" dirty="0"/>
              <a:t>을 선택한 후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ABCF19-847F-4459-BD8D-23F607608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1048"/>
            <a:ext cx="5734762" cy="23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98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3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구성</a:t>
            </a:r>
            <a:r>
              <a:rPr lang="en-US" altLang="ko-KR" dirty="0"/>
              <a:t>] </a:t>
            </a:r>
            <a:r>
              <a:rPr lang="ko-KR" altLang="en-US" dirty="0"/>
              <a:t>창에서 ‘프로젝트 </a:t>
            </a:r>
            <a:r>
              <a:rPr lang="ko-KR" altLang="en-US" dirty="0" err="1"/>
              <a:t>이름’에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Project02_3</a:t>
            </a:r>
            <a:r>
              <a:rPr lang="ko-KR" altLang="en-US" dirty="0"/>
              <a:t>이라고 입력한 후</a:t>
            </a:r>
            <a:r>
              <a:rPr lang="en-US" altLang="ko-KR" dirty="0"/>
              <a:t>, ‘</a:t>
            </a:r>
            <a:r>
              <a:rPr lang="ko-KR" altLang="en-US" dirty="0" err="1"/>
              <a:t>위치’에서</a:t>
            </a:r>
            <a:r>
              <a:rPr lang="ko-KR" altLang="en-US" dirty="0"/>
              <a:t> </a:t>
            </a:r>
            <a:r>
              <a:rPr lang="en-US" altLang="ko-KR" dirty="0"/>
              <a:t>&lt;···&gt;</a:t>
            </a:r>
            <a:r>
              <a:rPr lang="ko-KR" altLang="en-US" dirty="0"/>
              <a:t>을 클릭해 </a:t>
            </a:r>
            <a:r>
              <a:rPr lang="en-US" altLang="ko-KR" b="1" dirty="0">
                <a:solidFill>
                  <a:schemeClr val="accent1"/>
                </a:solidFill>
              </a:rPr>
              <a:t>C:\CookC# </a:t>
            </a:r>
            <a:r>
              <a:rPr lang="ko-KR" altLang="en-US" dirty="0"/>
              <a:t>폴더를 선택한다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&lt;</a:t>
            </a:r>
            <a:r>
              <a:rPr lang="ko-KR" altLang="en-US" dirty="0"/>
              <a:t>솔루션 및 프로젝트를 같은 디렉터리에 배치</a:t>
            </a:r>
            <a:r>
              <a:rPr lang="en-US" altLang="ko-KR" dirty="0"/>
              <a:t>&gt;</a:t>
            </a:r>
            <a:r>
              <a:rPr lang="ko-KR" altLang="en-US" dirty="0"/>
              <a:t>에 체크한 후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3"/>
              <a:defRPr/>
            </a:pPr>
            <a:r>
              <a:rPr lang="ko-KR" altLang="en-US" dirty="0"/>
              <a:t>창이 비어 있는 </a:t>
            </a:r>
            <a:r>
              <a:rPr lang="ko-KR" altLang="en-US" dirty="0" err="1"/>
              <a:t>윈폼이</a:t>
            </a:r>
            <a:r>
              <a:rPr lang="ko-KR" altLang="en-US" dirty="0"/>
              <a:t> 준비된 상태로 프로젝트가 완성된다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BE5783-CD7C-4A3D-A6EA-088B82AC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789040"/>
            <a:ext cx="4633520" cy="29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39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r>
              <a:rPr lang="ko-KR" altLang="en-US" dirty="0"/>
              <a:t>일단 </a:t>
            </a:r>
            <a:r>
              <a:rPr lang="en-US" altLang="ko-KR" dirty="0"/>
              <a:t>Ctrl + F5 </a:t>
            </a:r>
            <a:r>
              <a:rPr lang="ko-KR" altLang="en-US" dirty="0"/>
              <a:t>키를 눌러서 빌드 및 실행을 동시에 진행한다</a:t>
            </a:r>
            <a:r>
              <a:rPr lang="en-US" altLang="ko-KR" dirty="0"/>
              <a:t>. </a:t>
            </a:r>
            <a:r>
              <a:rPr lang="ko-KR" altLang="en-US" dirty="0"/>
              <a:t>빈 윈도우창이 실행되는데</a:t>
            </a:r>
            <a:r>
              <a:rPr lang="en-US" altLang="ko-KR" dirty="0"/>
              <a:t>, </a:t>
            </a:r>
            <a:r>
              <a:rPr lang="ko-KR" altLang="en-US" dirty="0"/>
              <a:t>아무것도 없지만 프로그램을 작성한 것이다</a:t>
            </a:r>
            <a:r>
              <a:rPr lang="en-US" altLang="ko-KR" dirty="0"/>
              <a:t>. </a:t>
            </a:r>
            <a:r>
              <a:rPr lang="ko-KR" altLang="en-US" dirty="0"/>
              <a:t>확인했으면 오른쪽 상단의 </a:t>
            </a:r>
            <a:r>
              <a:rPr lang="en-US" altLang="ko-KR" dirty="0"/>
              <a:t>&lt;X&gt;</a:t>
            </a:r>
            <a:r>
              <a:rPr lang="ko-KR" altLang="en-US" dirty="0"/>
              <a:t>를 눌러서 실행 창을 닫는다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608E5F-49F4-4289-90AD-EDEDF6B52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429000"/>
            <a:ext cx="4464496" cy="27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26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  <a:defRPr/>
            </a:pPr>
            <a:r>
              <a:rPr lang="ko-KR" altLang="en-US" dirty="0"/>
              <a:t>화면 왼쪽의 </a:t>
            </a:r>
            <a:r>
              <a:rPr lang="en-US" altLang="ko-KR" dirty="0"/>
              <a:t>[</a:t>
            </a:r>
            <a:r>
              <a:rPr lang="ko-KR" altLang="en-US" dirty="0"/>
              <a:t>도구 상자</a:t>
            </a:r>
            <a:r>
              <a:rPr lang="en-US" altLang="ko-KR" dirty="0"/>
              <a:t>]</a:t>
            </a:r>
            <a:r>
              <a:rPr lang="ko-KR" altLang="en-US" dirty="0"/>
              <a:t>를 클릭하고 </a:t>
            </a:r>
            <a:r>
              <a:rPr lang="en-US" altLang="ko-KR" dirty="0"/>
              <a:t>[</a:t>
            </a:r>
            <a:r>
              <a:rPr lang="ko-KR" altLang="en-US" dirty="0"/>
              <a:t>공용 컨트롤</a:t>
            </a:r>
            <a:r>
              <a:rPr lang="en-US" altLang="ko-KR" dirty="0"/>
              <a:t>]</a:t>
            </a:r>
            <a:r>
              <a:rPr lang="ko-KR" altLang="en-US" dirty="0"/>
              <a:t>을 확장하면</a:t>
            </a:r>
            <a:r>
              <a:rPr lang="en-US" altLang="ko-KR" dirty="0"/>
              <a:t>, </a:t>
            </a:r>
            <a:r>
              <a:rPr lang="ko-KR" altLang="en-US" dirty="0"/>
              <a:t>컨트롤이 여러 개 보인다</a:t>
            </a:r>
            <a:r>
              <a:rPr lang="en-US" altLang="ko-KR" dirty="0"/>
              <a:t>. </a:t>
            </a:r>
            <a:r>
              <a:rPr lang="ko-KR" altLang="en-US" dirty="0"/>
              <a:t>이 중 </a:t>
            </a:r>
            <a:r>
              <a:rPr lang="en-US" altLang="ko-KR" dirty="0" err="1"/>
              <a:t>PictureBox</a:t>
            </a:r>
            <a:r>
              <a:rPr lang="ko-KR" altLang="en-US" dirty="0"/>
              <a:t>를 드래그해 </a:t>
            </a:r>
            <a:r>
              <a:rPr lang="ko-KR" altLang="en-US" dirty="0" err="1"/>
              <a:t>윈폼에</a:t>
            </a:r>
            <a:r>
              <a:rPr lang="ko-KR" altLang="en-US" dirty="0"/>
              <a:t> </a:t>
            </a:r>
            <a:r>
              <a:rPr lang="ko-KR" altLang="en-US" dirty="0" err="1"/>
              <a:t>끌어다</a:t>
            </a:r>
            <a:r>
              <a:rPr lang="ko-KR" altLang="en-US" dirty="0"/>
              <a:t> 놓자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도구 상자</a:t>
            </a:r>
            <a:r>
              <a:rPr lang="en-US" altLang="ko-KR" dirty="0"/>
              <a:t>]</a:t>
            </a:r>
            <a:r>
              <a:rPr lang="ko-KR" altLang="en-US" dirty="0"/>
              <a:t>를 계속 화면에 나타나게 하고 싶다면 </a:t>
            </a:r>
            <a:r>
              <a:rPr lang="en-US" altLang="ko-KR" dirty="0"/>
              <a:t>[</a:t>
            </a:r>
            <a:r>
              <a:rPr lang="ko-KR" altLang="en-US" dirty="0"/>
              <a:t>도구 상자</a:t>
            </a:r>
            <a:r>
              <a:rPr lang="en-US" altLang="ko-KR" dirty="0"/>
              <a:t>] </a:t>
            </a:r>
            <a:r>
              <a:rPr lang="ko-KR" altLang="en-US" dirty="0"/>
              <a:t>오른쪽 상단의 압정 모양 버튼을 눌러 놓자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011FB1-177C-430D-A7CA-A28970414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90" y="3350767"/>
            <a:ext cx="6680702" cy="336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1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7"/>
              <a:defRPr/>
            </a:pPr>
            <a:r>
              <a:rPr lang="en-US" altLang="ko-KR" dirty="0" err="1"/>
              <a:t>PictureBox</a:t>
            </a:r>
            <a:r>
              <a:rPr lang="ko-KR" altLang="en-US" dirty="0"/>
              <a:t>를 선택하고 박스의 오른쪽 위 화살표</a:t>
            </a:r>
            <a:r>
              <a:rPr lang="en-US" altLang="ko-KR" dirty="0"/>
              <a:t>(▶)</a:t>
            </a:r>
            <a:r>
              <a:rPr lang="ko-KR" altLang="en-US" dirty="0"/>
              <a:t>를 클릭한다</a:t>
            </a:r>
            <a:r>
              <a:rPr lang="en-US" altLang="ko-KR" dirty="0"/>
              <a:t>. &lt;</a:t>
            </a:r>
            <a:r>
              <a:rPr lang="ko-KR" altLang="en-US" dirty="0"/>
              <a:t>이미지 선택</a:t>
            </a:r>
            <a:r>
              <a:rPr lang="en-US" altLang="ko-KR" dirty="0"/>
              <a:t>&gt;</a:t>
            </a:r>
            <a:r>
              <a:rPr lang="ko-KR" altLang="en-US" dirty="0"/>
              <a:t>을 클릭한 뒤 </a:t>
            </a:r>
            <a:r>
              <a:rPr lang="en-US" altLang="ko-KR" dirty="0"/>
              <a:t>[</a:t>
            </a:r>
            <a:r>
              <a:rPr lang="ko-KR" altLang="en-US" dirty="0"/>
              <a:t>리소스 선택</a:t>
            </a:r>
            <a:r>
              <a:rPr lang="en-US" altLang="ko-KR" dirty="0"/>
              <a:t>] </a:t>
            </a:r>
            <a:r>
              <a:rPr lang="ko-KR" altLang="en-US" dirty="0"/>
              <a:t>창이 뜨면 </a:t>
            </a:r>
            <a:r>
              <a:rPr lang="en-US" altLang="ko-KR" dirty="0"/>
              <a:t>&lt;</a:t>
            </a:r>
            <a:r>
              <a:rPr lang="ko-KR" altLang="en-US" dirty="0"/>
              <a:t>로컬 리소스</a:t>
            </a:r>
            <a:r>
              <a:rPr lang="en-US" altLang="ko-KR" dirty="0"/>
              <a:t>&gt;</a:t>
            </a:r>
            <a:r>
              <a:rPr lang="ko-KR" altLang="en-US" dirty="0"/>
              <a:t>를 선택하고 </a:t>
            </a:r>
            <a:r>
              <a:rPr lang="en-US" altLang="ko-KR" dirty="0"/>
              <a:t>&lt;</a:t>
            </a:r>
            <a:r>
              <a:rPr lang="ko-KR" altLang="en-US" dirty="0"/>
              <a:t>가져오기</a:t>
            </a:r>
            <a:r>
              <a:rPr lang="en-US" altLang="ko-KR" dirty="0"/>
              <a:t>&gt;</a:t>
            </a:r>
            <a:r>
              <a:rPr lang="ko-KR" altLang="en-US" dirty="0"/>
              <a:t>를 클릭해 적당한 그림 파일을 고른다</a:t>
            </a:r>
            <a:r>
              <a:rPr lang="en-US" altLang="ko-KR" dirty="0"/>
              <a:t>.</a:t>
            </a:r>
            <a:r>
              <a:rPr lang="ko-KR" altLang="en-US" dirty="0"/>
              <a:t> 미리보기 후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클릭해서 창을 닫는다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F26903-272E-442F-9B51-26B155B2E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43" y="3372289"/>
            <a:ext cx="5961144" cy="29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9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 </a:t>
            </a:r>
            <a:r>
              <a:rPr lang="ko-KR" altLang="en-US" sz="2000" dirty="0"/>
              <a:t>간단 계산기 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첫 번째 프로그램은 두 숫자를 입력하면 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/>
              <a:t>나눗셈의 몫과 나머지의 결과가 나오는 프로그램이다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계산기에 </a:t>
            </a:r>
            <a:r>
              <a:rPr lang="en-US" altLang="ko-KR" dirty="0"/>
              <a:t>2</a:t>
            </a:r>
            <a:r>
              <a:rPr lang="ko-KR" altLang="en-US" dirty="0"/>
              <a:t>개의 숫자를 직접 입력 하면 일반 계산기와 비슷하게 계산 결과가 나온다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9B6B64-1935-440F-B6CB-0AE3B089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29000"/>
            <a:ext cx="45053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5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r>
              <a:rPr lang="ko-KR" altLang="en-US" dirty="0"/>
              <a:t>그림이 나타나면 그림 및 폼의 크기를 마우스로 적절히 조절하면 된다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0A47CF-01F3-44C2-BAB0-02E560C4B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0" y="2636913"/>
            <a:ext cx="504437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9"/>
              <a:defRPr/>
            </a:pPr>
            <a:r>
              <a:rPr lang="ko-KR" altLang="en-US" dirty="0"/>
              <a:t>이번에는 적당한 위치에 </a:t>
            </a:r>
            <a:r>
              <a:rPr lang="en-US" altLang="ko-KR" dirty="0"/>
              <a:t>Button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개 끌어서 놓아보자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B29F5-7261-4B67-9528-74B0046E2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20" y="2648937"/>
            <a:ext cx="6305726" cy="366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0"/>
              <a:defRPr/>
            </a:pPr>
            <a:r>
              <a:rPr lang="ko-KR" altLang="en-US" dirty="0"/>
              <a:t>‘</a:t>
            </a:r>
            <a:r>
              <a:rPr lang="en-US" altLang="ko-KR" dirty="0"/>
              <a:t>button1’</a:t>
            </a:r>
            <a:r>
              <a:rPr lang="ko-KR" altLang="en-US" dirty="0"/>
              <a:t>이라고 쓰여 있는 첫 번째 </a:t>
            </a:r>
            <a:r>
              <a:rPr lang="en-US" altLang="ko-KR" dirty="0"/>
              <a:t>Button</a:t>
            </a:r>
            <a:r>
              <a:rPr lang="ko-KR" altLang="en-US" dirty="0"/>
              <a:t>을 클릭해 선택하고</a:t>
            </a:r>
            <a:r>
              <a:rPr lang="en-US" altLang="ko-KR" dirty="0"/>
              <a:t>, </a:t>
            </a:r>
            <a:r>
              <a:rPr lang="ko-KR" altLang="en-US" dirty="0"/>
              <a:t>화면 오른쪽 하단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 </a:t>
            </a:r>
            <a:r>
              <a:rPr lang="en-US" altLang="ko-KR" dirty="0"/>
              <a:t>- [</a:t>
            </a:r>
            <a:r>
              <a:rPr lang="ko-KR" altLang="en-US" dirty="0"/>
              <a:t>모양</a:t>
            </a:r>
            <a:r>
              <a:rPr lang="en-US" altLang="ko-KR" dirty="0"/>
              <a:t>] - [Text] </a:t>
            </a:r>
            <a:r>
              <a:rPr lang="ko-KR" altLang="en-US" dirty="0"/>
              <a:t>부분을 </a:t>
            </a:r>
            <a:r>
              <a:rPr lang="ko-KR" altLang="en-US" b="1" dirty="0">
                <a:solidFill>
                  <a:schemeClr val="accent1"/>
                </a:solidFill>
              </a:rPr>
              <a:t>보이기</a:t>
            </a:r>
            <a:r>
              <a:rPr lang="ko-KR" altLang="en-US" dirty="0"/>
              <a:t>로 고치고 </a:t>
            </a:r>
            <a:r>
              <a:rPr lang="en-US" altLang="ko-KR" dirty="0"/>
              <a:t>Enter </a:t>
            </a:r>
            <a:r>
              <a:rPr lang="ko-KR" altLang="en-US" dirty="0"/>
              <a:t>를 누른다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C7285-8D01-4887-8888-F404EC401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57" y="3068961"/>
            <a:ext cx="6133964" cy="28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6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4896346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1"/>
              <a:defRPr/>
            </a:pPr>
            <a:r>
              <a:rPr lang="ko-KR" altLang="en-US" dirty="0"/>
              <a:t>같은 방식으로 ‘</a:t>
            </a:r>
            <a:r>
              <a:rPr lang="en-US" altLang="ko-KR" dirty="0"/>
              <a:t>button2’</a:t>
            </a:r>
            <a:r>
              <a:rPr lang="ko-KR" altLang="en-US" dirty="0"/>
              <a:t>라고 쓰여 있는 두 번째 </a:t>
            </a:r>
            <a:r>
              <a:rPr lang="en-US" altLang="ko-KR" dirty="0"/>
              <a:t>Button</a:t>
            </a:r>
            <a:r>
              <a:rPr lang="ko-KR" altLang="en-US" dirty="0"/>
              <a:t>을 클릭해 선택하고</a:t>
            </a:r>
            <a:r>
              <a:rPr lang="en-US" altLang="ko-KR" dirty="0"/>
              <a:t>, </a:t>
            </a:r>
            <a:r>
              <a:rPr lang="ko-KR" altLang="en-US" dirty="0"/>
              <a:t>화면 오른쪽 하단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 </a:t>
            </a:r>
            <a:r>
              <a:rPr lang="en-US" altLang="ko-KR" dirty="0"/>
              <a:t>- [</a:t>
            </a:r>
            <a:r>
              <a:rPr lang="ko-KR" altLang="en-US" dirty="0"/>
              <a:t>모양</a:t>
            </a:r>
            <a:r>
              <a:rPr lang="en-US" altLang="ko-KR" dirty="0"/>
              <a:t>] - [Text] </a:t>
            </a:r>
            <a:r>
              <a:rPr lang="ko-KR" altLang="en-US" dirty="0"/>
              <a:t>부분을 </a:t>
            </a:r>
            <a:r>
              <a:rPr lang="ko-KR" altLang="en-US" b="1" dirty="0">
                <a:solidFill>
                  <a:schemeClr val="accent1"/>
                </a:solidFill>
              </a:rPr>
              <a:t>감추기</a:t>
            </a:r>
            <a:r>
              <a:rPr lang="ko-KR" altLang="en-US" dirty="0"/>
              <a:t>로 고치고 </a:t>
            </a:r>
            <a:r>
              <a:rPr lang="en-US" altLang="ko-KR" dirty="0"/>
              <a:t>Enter </a:t>
            </a:r>
            <a:r>
              <a:rPr lang="ko-KR" altLang="en-US" dirty="0"/>
              <a:t>를 누른다</a:t>
            </a:r>
            <a:r>
              <a:rPr lang="en-US" altLang="ko-KR" dirty="0"/>
              <a:t>. </a:t>
            </a:r>
            <a:r>
              <a:rPr lang="ko-KR" altLang="en-US" dirty="0"/>
              <a:t>최종 폼 화면은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2-28]</a:t>
            </a:r>
            <a:r>
              <a:rPr lang="ko-KR" altLang="en-US" dirty="0"/>
              <a:t>과 같이 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6159C8-F7C4-480D-9F59-C78A9864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17" y="2204864"/>
            <a:ext cx="2905923" cy="38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8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2"/>
              <a:defRPr/>
            </a:pPr>
            <a:r>
              <a:rPr lang="ko-KR" altLang="en-US" dirty="0"/>
              <a:t>화면의 버튼을 </a:t>
            </a:r>
            <a:r>
              <a:rPr lang="ko-KR" altLang="en-US" dirty="0" err="1"/>
              <a:t>더블클릭해</a:t>
            </a:r>
            <a:r>
              <a:rPr lang="ko-KR" altLang="en-US" dirty="0"/>
              <a:t> 소스 코드가 뜨면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chemeClr val="accent1"/>
                </a:solidFill>
              </a:rPr>
              <a:t>button1_Click( ) </a:t>
            </a:r>
            <a:r>
              <a:rPr lang="ko-KR" altLang="en-US" dirty="0"/>
              <a:t>메서드 안에 다음 한 줄을 채우도록 한다</a:t>
            </a:r>
            <a:r>
              <a:rPr lang="en-US" altLang="ko-KR" dirty="0"/>
              <a:t>. 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2-4] </a:t>
            </a:r>
            <a:r>
              <a:rPr lang="en-US" altLang="ko-KR" b="1" dirty="0" err="1">
                <a:solidFill>
                  <a:srgbClr val="008000"/>
                </a:solidFill>
              </a:rPr>
              <a:t>PictureBox</a:t>
            </a:r>
            <a:r>
              <a:rPr lang="en-US" altLang="ko-KR" b="1" dirty="0">
                <a:solidFill>
                  <a:srgbClr val="008000"/>
                </a:solidFill>
              </a:rPr>
              <a:t> </a:t>
            </a:r>
            <a:r>
              <a:rPr lang="ko-KR" altLang="en-US" b="1" dirty="0">
                <a:solidFill>
                  <a:srgbClr val="008000"/>
                </a:solidFill>
              </a:rPr>
              <a:t>보이기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Project02_3)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86C68-DCF6-4175-9411-0AFF6295A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16"/>
          <a:stretch/>
        </p:blipFill>
        <p:spPr>
          <a:xfrm>
            <a:off x="1035558" y="3501008"/>
            <a:ext cx="7000875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11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2-4] </a:t>
            </a:r>
            <a:r>
              <a:rPr lang="en-US" altLang="ko-KR" b="1" dirty="0" err="1">
                <a:solidFill>
                  <a:srgbClr val="008000"/>
                </a:solidFill>
              </a:rPr>
              <a:t>PictureBox</a:t>
            </a:r>
            <a:r>
              <a:rPr lang="en-US" altLang="ko-KR" b="1" dirty="0">
                <a:solidFill>
                  <a:srgbClr val="008000"/>
                </a:solidFill>
              </a:rPr>
              <a:t> </a:t>
            </a:r>
            <a:r>
              <a:rPr lang="ko-KR" altLang="en-US" b="1" dirty="0">
                <a:solidFill>
                  <a:srgbClr val="008000"/>
                </a:solidFill>
              </a:rPr>
              <a:t>보이기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Project02_3)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- 10~13</a:t>
            </a:r>
            <a:r>
              <a:rPr lang="ko-KR" altLang="en-US" dirty="0"/>
              <a:t>행은 </a:t>
            </a:r>
            <a:r>
              <a:rPr lang="en-US" altLang="ko-KR" dirty="0"/>
              <a:t>Button</a:t>
            </a:r>
            <a:r>
              <a:rPr lang="ko-KR" altLang="en-US" dirty="0"/>
              <a:t>을 클릭하면 실행되는 메서드</a:t>
            </a:r>
            <a:r>
              <a:rPr lang="en-US" altLang="ko-KR" dirty="0"/>
              <a:t>. </a:t>
            </a:r>
            <a:r>
              <a:rPr lang="ko-KR" altLang="en-US" dirty="0"/>
              <a:t>메서드의 </a:t>
            </a:r>
            <a:r>
              <a:rPr lang="ko-KR" altLang="en-US" b="1" dirty="0">
                <a:solidFill>
                  <a:schemeClr val="accent1"/>
                </a:solidFill>
              </a:rPr>
              <a:t>이름은 컨트롤이름</a:t>
            </a:r>
            <a:r>
              <a:rPr lang="en-US" altLang="ko-KR" b="1" dirty="0">
                <a:solidFill>
                  <a:schemeClr val="accent1"/>
                </a:solidFill>
              </a:rPr>
              <a:t>_Click</a:t>
            </a:r>
            <a:r>
              <a:rPr lang="ko-KR" altLang="en-US" dirty="0"/>
              <a:t>으로 구성되는데</a:t>
            </a:r>
            <a:r>
              <a:rPr lang="en-US" altLang="ko-KR" dirty="0"/>
              <a:t>, </a:t>
            </a:r>
            <a:r>
              <a:rPr lang="ko-KR" altLang="en-US" dirty="0"/>
              <a:t>첫 번째 </a:t>
            </a:r>
            <a:r>
              <a:rPr lang="en-US" altLang="ko-KR" dirty="0"/>
              <a:t>Button</a:t>
            </a:r>
            <a:r>
              <a:rPr lang="ko-KR" altLang="en-US" dirty="0"/>
              <a:t>의 이름은 자동으로 </a:t>
            </a:r>
            <a:r>
              <a:rPr lang="en-US" altLang="ko-KR" dirty="0"/>
              <a:t>button1</a:t>
            </a:r>
            <a:r>
              <a:rPr lang="ko-KR" altLang="en-US" dirty="0"/>
              <a:t>으로 지정된다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/>
              <a:t>12</a:t>
            </a:r>
            <a:r>
              <a:rPr lang="ko-KR" altLang="en-US" dirty="0"/>
              <a:t>행에서는 </a:t>
            </a:r>
            <a:r>
              <a:rPr lang="en-US" altLang="ko-KR" dirty="0" err="1"/>
              <a:t>PictureBox</a:t>
            </a:r>
            <a:r>
              <a:rPr lang="ko-KR" altLang="en-US" dirty="0"/>
              <a:t>의 속성 중 화면에 보일지의 여부를 결정하는 </a:t>
            </a:r>
            <a:r>
              <a:rPr lang="en-US" altLang="ko-KR" dirty="0"/>
              <a:t>Visible </a:t>
            </a:r>
            <a:r>
              <a:rPr lang="ko-KR" altLang="en-US" dirty="0"/>
              <a:t>속성을 </a:t>
            </a:r>
            <a:r>
              <a:rPr lang="en-US" altLang="ko-KR" dirty="0"/>
              <a:t>true </a:t>
            </a:r>
            <a:r>
              <a:rPr lang="ko-KR" altLang="en-US" dirty="0"/>
              <a:t>로 지정했다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PictureBox</a:t>
            </a:r>
            <a:r>
              <a:rPr lang="ko-KR" altLang="en-US" dirty="0"/>
              <a:t>가 화면에 보이도록 설정한다</a:t>
            </a:r>
            <a:r>
              <a:rPr lang="en-US" altLang="ko-KR" dirty="0"/>
              <a:t>. </a:t>
            </a:r>
            <a:r>
              <a:rPr lang="en-US" altLang="ko-KR" dirty="0" err="1"/>
              <a:t>PictureBox</a:t>
            </a:r>
            <a:r>
              <a:rPr lang="en-US" altLang="ko-KR" dirty="0"/>
              <a:t> </a:t>
            </a:r>
            <a:r>
              <a:rPr lang="ko-KR" altLang="en-US" dirty="0"/>
              <a:t>이름도 자동으로 </a:t>
            </a:r>
            <a:r>
              <a:rPr lang="en-US" altLang="ko-KR" dirty="0"/>
              <a:t>pictureBox1</a:t>
            </a:r>
            <a:r>
              <a:rPr lang="ko-KR" altLang="en-US" dirty="0"/>
              <a:t>으로 지정된다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86C68-DCF6-4175-9411-0AFF6295A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04"/>
          <a:stretch/>
        </p:blipFill>
        <p:spPr>
          <a:xfrm>
            <a:off x="1035558" y="2708920"/>
            <a:ext cx="7000875" cy="15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57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136706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3"/>
              <a:defRPr/>
            </a:pPr>
            <a:r>
              <a:rPr lang="ko-KR" altLang="en-US" dirty="0" smtClean="0"/>
              <a:t>화면 </a:t>
            </a:r>
            <a:r>
              <a:rPr lang="ko-KR" altLang="en-US" dirty="0"/>
              <a:t>위쪽 탭 중 </a:t>
            </a:r>
            <a:r>
              <a:rPr lang="en-US" altLang="ko-KR" dirty="0" smtClean="0"/>
              <a:t>[</a:t>
            </a:r>
            <a:r>
              <a:rPr lang="en-US" altLang="ko-KR" dirty="0"/>
              <a:t>Form1.cs [</a:t>
            </a:r>
            <a:r>
              <a:rPr lang="ko-KR" altLang="en-US" dirty="0"/>
              <a:t>디자인</a:t>
            </a:r>
            <a:r>
              <a:rPr lang="en-US" altLang="ko-KR" dirty="0"/>
              <a:t>]] </a:t>
            </a:r>
            <a:r>
              <a:rPr lang="ko-KR" altLang="en-US" dirty="0"/>
              <a:t>탭을 </a:t>
            </a:r>
            <a:r>
              <a:rPr lang="ko-KR" altLang="en-US" dirty="0" smtClean="0"/>
              <a:t>클릭하고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ko-KR" altLang="en-US" dirty="0" err="1"/>
              <a:t>더블클릭한다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6BFA2-4EAC-4356-8349-70E5E4C6F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36912"/>
            <a:ext cx="3989052" cy="38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90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4"/>
              <a:defRPr/>
            </a:pPr>
            <a:r>
              <a:rPr lang="ko-KR" altLang="en-US" dirty="0"/>
              <a:t>소스 코드가 뜨면</a:t>
            </a:r>
            <a:r>
              <a:rPr lang="en-US" altLang="ko-KR" dirty="0"/>
              <a:t>, button2_Click( ) </a:t>
            </a:r>
            <a:r>
              <a:rPr lang="ko-KR" altLang="en-US" dirty="0"/>
              <a:t>메서드 안에 다음 소스 코드 한 줄을 채운다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4"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2-5] </a:t>
            </a:r>
            <a:r>
              <a:rPr lang="en-US" altLang="ko-KR" b="1" dirty="0" err="1">
                <a:solidFill>
                  <a:srgbClr val="008000"/>
                </a:solidFill>
              </a:rPr>
              <a:t>PictureBox</a:t>
            </a:r>
            <a:r>
              <a:rPr lang="en-US" altLang="ko-KR" b="1" dirty="0">
                <a:solidFill>
                  <a:srgbClr val="008000"/>
                </a:solidFill>
              </a:rPr>
              <a:t> </a:t>
            </a:r>
            <a:r>
              <a:rPr lang="ko-KR" altLang="en-US" b="1" dirty="0">
                <a:solidFill>
                  <a:srgbClr val="008000"/>
                </a:solidFill>
              </a:rPr>
              <a:t>감추기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Project02_3)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6724A-F24B-47E5-A86D-68E9108F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3573016"/>
            <a:ext cx="68675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29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208714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기본적인 </a:t>
            </a:r>
            <a:r>
              <a:rPr lang="ko-KR" altLang="en-US" sz="2000" dirty="0" err="1"/>
              <a:t>윈폼</a:t>
            </a:r>
            <a:r>
              <a:rPr lang="ko-KR" altLang="en-US" sz="2000" dirty="0"/>
              <a:t>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2-6]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5"/>
              <a:defRPr/>
            </a:pPr>
            <a:r>
              <a:rPr lang="en-US" altLang="ko-KR" dirty="0" smtClean="0"/>
              <a:t>Ctrl</a:t>
            </a:r>
            <a:r>
              <a:rPr lang="en-US" altLang="ko-KR" dirty="0"/>
              <a:t> + F5 </a:t>
            </a:r>
            <a:r>
              <a:rPr lang="ko-KR" altLang="en-US" dirty="0"/>
              <a:t>키를 눌러서 빌드 및 실행을 동시에 실행한다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[Form1] </a:t>
            </a:r>
            <a:r>
              <a:rPr lang="ko-KR" altLang="en-US" dirty="0"/>
              <a:t>창이 뜨는데</a:t>
            </a:r>
            <a:r>
              <a:rPr lang="en-US" altLang="ko-KR" dirty="0"/>
              <a:t>, &lt;</a:t>
            </a:r>
            <a:r>
              <a:rPr lang="ko-KR" altLang="en-US" dirty="0"/>
              <a:t>보이기</a:t>
            </a:r>
            <a:r>
              <a:rPr lang="en-US" altLang="ko-KR" dirty="0"/>
              <a:t>&gt; </a:t>
            </a:r>
            <a:r>
              <a:rPr lang="ko-KR" altLang="en-US" dirty="0"/>
              <a:t>및 </a:t>
            </a:r>
            <a:r>
              <a:rPr lang="en-US" altLang="ko-KR" dirty="0"/>
              <a:t>&lt;</a:t>
            </a:r>
            <a:r>
              <a:rPr lang="ko-KR" altLang="en-US" dirty="0"/>
              <a:t>감추기</a:t>
            </a:r>
            <a:r>
              <a:rPr lang="en-US" altLang="ko-KR" dirty="0"/>
              <a:t>&gt; </a:t>
            </a:r>
            <a:r>
              <a:rPr lang="ko-KR" altLang="en-US" dirty="0"/>
              <a:t>버튼을 번갈아 눌러보면 그림이 화면에서 보였다</a:t>
            </a:r>
            <a:r>
              <a:rPr lang="en-US" altLang="ko-KR" dirty="0"/>
              <a:t>, </a:t>
            </a:r>
            <a:r>
              <a:rPr lang="ko-KR" altLang="en-US" dirty="0"/>
              <a:t>사라졌다 할 것이다</a:t>
            </a:r>
            <a:r>
              <a:rPr lang="en-US" altLang="ko-KR" dirty="0"/>
              <a:t>. </a:t>
            </a:r>
            <a:r>
              <a:rPr lang="ko-KR" altLang="en-US" dirty="0"/>
              <a:t>확인했으면 화면 오른쪽 상단의 </a:t>
            </a:r>
            <a:r>
              <a:rPr lang="en-US" altLang="ko-KR" dirty="0"/>
              <a:t>&lt;X&gt;</a:t>
            </a:r>
            <a:r>
              <a:rPr lang="ko-KR" altLang="en-US" dirty="0"/>
              <a:t>를 눌러서 실행 창을 </a:t>
            </a:r>
            <a:r>
              <a:rPr lang="ko-KR" altLang="en-US" dirty="0" smtClean="0"/>
              <a:t>닫는다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CB9A2-7850-4B91-8DA6-55330C78C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681381"/>
            <a:ext cx="2360166" cy="31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25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구현할 기능 </a:t>
            </a:r>
            <a:r>
              <a:rPr lang="ko-KR" altLang="en-US" sz="2000" dirty="0" smtClean="0"/>
              <a:t>계획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5610B-3F0B-4C19-AC01-EFBD2754E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878012"/>
            <a:ext cx="3613704" cy="37832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B32543-596F-49CA-81D4-206248FB599A}"/>
              </a:ext>
            </a:extLst>
          </p:cNvPr>
          <p:cNvSpPr/>
          <p:nvPr/>
        </p:nvSpPr>
        <p:spPr>
          <a:xfrm>
            <a:off x="4139952" y="1878012"/>
            <a:ext cx="4572000" cy="22606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sz="1600" dirty="0"/>
              <a:t>화면에서 마우스 왼쪽 버튼을 클릭</a:t>
            </a:r>
            <a:r>
              <a:rPr lang="en-US" altLang="ko-KR" sz="1600" dirty="0"/>
              <a:t>(click)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누른 상태에서 마우스를 드래그</a:t>
            </a:r>
            <a:r>
              <a:rPr lang="en-US" altLang="ko-KR" sz="1600" dirty="0"/>
              <a:t>(drag)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마우스 버튼은 놓는 드롭</a:t>
            </a:r>
            <a:r>
              <a:rPr lang="en-US" altLang="ko-KR" sz="1600" dirty="0"/>
              <a:t>(drop) </a:t>
            </a:r>
            <a:r>
              <a:rPr lang="ko-KR" altLang="en-US" sz="1600" dirty="0"/>
              <a:t>동작을 이어서 수행하면 두 점 사이에 선이 그려질 것이다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99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 </a:t>
            </a: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두 번째로 만들 프로그램은 </a:t>
            </a:r>
            <a:r>
              <a:rPr lang="ko-KR" altLang="en-US" dirty="0" err="1"/>
              <a:t>윈폼</a:t>
            </a:r>
            <a:r>
              <a:rPr lang="ko-KR" altLang="en-US" dirty="0"/>
              <a:t> 프로그램으로</a:t>
            </a:r>
            <a:r>
              <a:rPr lang="en-US" altLang="ko-KR" dirty="0"/>
              <a:t>, </a:t>
            </a:r>
            <a:r>
              <a:rPr lang="ko-KR" altLang="en-US" dirty="0" err="1"/>
              <a:t>윈폼</a:t>
            </a:r>
            <a:r>
              <a:rPr lang="en-US" altLang="ko-KR" dirty="0"/>
              <a:t>(</a:t>
            </a:r>
            <a:r>
              <a:rPr lang="en-US" altLang="ko-KR" dirty="0" err="1"/>
              <a:t>WinForm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/>
              <a:t>GUI(Graphical User Interface)</a:t>
            </a:r>
            <a:r>
              <a:rPr lang="ko-KR" altLang="en-US" dirty="0"/>
              <a:t>를 제공하는 </a:t>
            </a:r>
            <a:r>
              <a:rPr lang="en-US" altLang="ko-KR" dirty="0"/>
              <a:t>C#</a:t>
            </a:r>
            <a:r>
              <a:rPr lang="ko-KR" altLang="en-US" dirty="0"/>
              <a:t>의 기능이다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윈도우 창에서 마우스를 이용해 선을 그리는 프로그램이며</a:t>
            </a:r>
            <a:r>
              <a:rPr lang="en-US" altLang="ko-KR" dirty="0"/>
              <a:t>, </a:t>
            </a:r>
            <a:r>
              <a:rPr lang="ko-KR" altLang="en-US" dirty="0"/>
              <a:t>창 왼쪽 상단의 버튼을 클릭하면 기존의 선들이 모두 없어진다</a:t>
            </a:r>
            <a:r>
              <a:rPr lang="en-US" altLang="ko-KR" dirty="0"/>
              <a:t>.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DAD970-5ED1-4E1F-9048-E0F545444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3450043"/>
            <a:ext cx="2952328" cy="32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03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구현할 기능 계획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우선 선의 시작 </a:t>
            </a:r>
            <a:r>
              <a:rPr lang="en-US" altLang="ko-KR" dirty="0"/>
              <a:t>x, </a:t>
            </a:r>
            <a:r>
              <a:rPr lang="ko-KR" altLang="en-US" dirty="0"/>
              <a:t>시작 </a:t>
            </a:r>
            <a:r>
              <a:rPr lang="en-US" altLang="ko-KR" dirty="0"/>
              <a:t>y, </a:t>
            </a:r>
            <a:r>
              <a:rPr lang="ko-KR" altLang="en-US" dirty="0"/>
              <a:t>끝 </a:t>
            </a:r>
            <a:r>
              <a:rPr lang="en-US" altLang="ko-KR" dirty="0"/>
              <a:t>x, </a:t>
            </a:r>
            <a:r>
              <a:rPr lang="ko-KR" altLang="en-US" dirty="0"/>
              <a:t>끝 </a:t>
            </a:r>
            <a:r>
              <a:rPr lang="en-US" altLang="ko-KR" dirty="0"/>
              <a:t>y</a:t>
            </a:r>
            <a:r>
              <a:rPr lang="ko-KR" altLang="en-US" dirty="0"/>
              <a:t>에 대한 변수를 전역 변수로 선언한다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마우스를 클릭하는 순간에는 아무것도 그려지지 않고 시작점의 좌표만 저장되면 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마우스를 떼는 순간에는 끝점인 끝 </a:t>
            </a:r>
            <a:r>
              <a:rPr lang="en-US" altLang="ko-KR" dirty="0"/>
              <a:t>x, </a:t>
            </a:r>
            <a:r>
              <a:rPr lang="ko-KR" altLang="en-US" dirty="0"/>
              <a:t>끝 </a:t>
            </a:r>
            <a:r>
              <a:rPr lang="en-US" altLang="ko-KR" dirty="0"/>
              <a:t>y </a:t>
            </a:r>
            <a:r>
              <a:rPr lang="ko-KR" altLang="en-US" dirty="0"/>
              <a:t>좌표를 구한 후 선을 그린다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선이 그려지는 </a:t>
            </a:r>
            <a:r>
              <a:rPr lang="en-US" altLang="ko-KR" dirty="0"/>
              <a:t>C# </a:t>
            </a:r>
            <a:r>
              <a:rPr lang="ko-KR" altLang="en-US" dirty="0"/>
              <a:t>소스 코드는 다음 코드의 </a:t>
            </a:r>
            <a:r>
              <a:rPr lang="en-US" altLang="ko-KR" dirty="0"/>
              <a:t>3~5</a:t>
            </a:r>
            <a:r>
              <a:rPr lang="ko-KR" altLang="en-US" dirty="0"/>
              <a:t>행과 같이 거의 고정되어 사용된다</a:t>
            </a:r>
            <a:r>
              <a:rPr lang="en-US" altLang="ko-KR" dirty="0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7A9B9A-C59B-461F-95F6-463F052E3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"/>
          <a:stretch/>
        </p:blipFill>
        <p:spPr>
          <a:xfrm>
            <a:off x="1127857" y="2170187"/>
            <a:ext cx="7200900" cy="466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36F237-07DD-4109-BC0C-9F896688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62843"/>
            <a:ext cx="72009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14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구현할 기능 계획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4</a:t>
            </a:r>
            <a:r>
              <a:rPr lang="ko-KR" altLang="en-US" dirty="0"/>
              <a:t>행의 </a:t>
            </a:r>
            <a:r>
              <a:rPr lang="en-US" altLang="ko-KR" dirty="0"/>
              <a:t>Graphics</a:t>
            </a:r>
            <a:r>
              <a:rPr lang="ko-KR" altLang="en-US" dirty="0"/>
              <a:t>는 선을 그리기 위해 항상 준비해 두는 코드이다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5</a:t>
            </a:r>
            <a:r>
              <a:rPr lang="ko-KR" altLang="en-US" dirty="0"/>
              <a:t>행은 선을 그리기 위해 펜을 준 비하는 코드이다</a:t>
            </a:r>
            <a:r>
              <a:rPr lang="en-US" altLang="ko-KR" dirty="0"/>
              <a:t>. </a:t>
            </a:r>
            <a:r>
              <a:rPr lang="ko-KR" altLang="en-US" dirty="0"/>
              <a:t>색상과 두께는 필요에 따라 변경할 수 있다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  <a:defRPr/>
            </a:pPr>
            <a:r>
              <a:rPr lang="en-US" altLang="ko-KR" dirty="0"/>
              <a:t>6</a:t>
            </a:r>
            <a:r>
              <a:rPr lang="ko-KR" altLang="en-US" dirty="0"/>
              <a:t>행이 실제 선이 그려지는 코드인데 </a:t>
            </a:r>
            <a:r>
              <a:rPr lang="en-US" altLang="ko-KR" dirty="0" err="1"/>
              <a:t>DrawLine</a:t>
            </a:r>
            <a:r>
              <a:rPr lang="en-US" altLang="ko-KR" dirty="0"/>
              <a:t>( ) </a:t>
            </a:r>
            <a:r>
              <a:rPr lang="ko-KR" altLang="en-US" dirty="0"/>
              <a:t>메서드는 </a:t>
            </a:r>
            <a:r>
              <a:rPr lang="en-US" altLang="ko-KR" dirty="0"/>
              <a:t>pen, </a:t>
            </a:r>
            <a:r>
              <a:rPr lang="ko-KR" altLang="en-US" dirty="0"/>
              <a:t>시작 </a:t>
            </a:r>
            <a:r>
              <a:rPr lang="en-US" altLang="ko-KR" dirty="0"/>
              <a:t>x, </a:t>
            </a:r>
            <a:r>
              <a:rPr lang="ko-KR" altLang="en-US" dirty="0"/>
              <a:t>시작 </a:t>
            </a:r>
            <a:r>
              <a:rPr lang="en-US" altLang="ko-KR" dirty="0"/>
              <a:t>y, </a:t>
            </a:r>
            <a:r>
              <a:rPr lang="ko-KR" altLang="en-US" dirty="0"/>
              <a:t>끝 </a:t>
            </a:r>
            <a:r>
              <a:rPr lang="en-US" altLang="ko-KR" dirty="0"/>
              <a:t>x, </a:t>
            </a:r>
            <a:r>
              <a:rPr lang="ko-KR" altLang="en-US" dirty="0"/>
              <a:t>끝 </a:t>
            </a:r>
            <a:r>
              <a:rPr lang="en-US" altLang="ko-KR" dirty="0"/>
              <a:t>y </a:t>
            </a:r>
            <a:r>
              <a:rPr lang="ko-KR" altLang="en-US" dirty="0"/>
              <a:t>등 </a:t>
            </a:r>
            <a:r>
              <a:rPr lang="en-US" altLang="ko-KR" dirty="0"/>
              <a:t>5</a:t>
            </a:r>
            <a:r>
              <a:rPr lang="ko-KR" altLang="en-US" dirty="0"/>
              <a:t>개의 변수를 사용한다</a:t>
            </a:r>
            <a:r>
              <a:rPr lang="en-US" altLang="ko-KR" dirty="0"/>
              <a:t>. pen</a:t>
            </a:r>
            <a:r>
              <a:rPr lang="ko-KR" altLang="en-US" dirty="0"/>
              <a:t>에 지정한 색상과 두께로 선이 그려진다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08286A-7986-4AA9-AC72-1F6888499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9" y="1815083"/>
            <a:ext cx="71628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34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새로운 프로젝트를 생성하기 위해 실행 창 메뉴의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- [</a:t>
            </a:r>
            <a:r>
              <a:rPr lang="ko-KR" altLang="en-US" dirty="0"/>
              <a:t>새로 만들기</a:t>
            </a:r>
            <a:r>
              <a:rPr lang="en-US" altLang="ko-KR" dirty="0"/>
              <a:t>] - [</a:t>
            </a:r>
            <a:r>
              <a:rPr lang="ko-KR" altLang="en-US" dirty="0"/>
              <a:t>프로젝트</a:t>
            </a:r>
            <a:r>
              <a:rPr lang="en-US" altLang="ko-KR" dirty="0"/>
              <a:t>]</a:t>
            </a:r>
            <a:r>
              <a:rPr lang="ko-KR" altLang="en-US" dirty="0"/>
              <a:t>를 클릭 한다</a:t>
            </a:r>
            <a:r>
              <a:rPr lang="en-US" altLang="ko-KR" dirty="0"/>
              <a:t>. </a:t>
            </a:r>
            <a:r>
              <a:rPr lang="ko-KR" altLang="en-US" dirty="0"/>
              <a:t>만약</a:t>
            </a:r>
            <a:r>
              <a:rPr lang="en-US" altLang="ko-KR" dirty="0"/>
              <a:t>, Visual Studio</a:t>
            </a:r>
            <a:r>
              <a:rPr lang="ko-KR" altLang="en-US" dirty="0"/>
              <a:t>를 새로 실행했다면 창 오른쪽의 </a:t>
            </a: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 </a:t>
            </a:r>
            <a:r>
              <a:rPr lang="ko-KR" altLang="en-US" dirty="0"/>
              <a:t>창에서 언어를 </a:t>
            </a:r>
            <a:r>
              <a:rPr lang="en-US" altLang="ko-KR" dirty="0"/>
              <a:t>[C#]</a:t>
            </a:r>
            <a:r>
              <a:rPr lang="ko-KR" altLang="en-US" dirty="0"/>
              <a:t>으로 선택한다</a:t>
            </a:r>
            <a:r>
              <a:rPr lang="en-US" altLang="ko-KR" dirty="0"/>
              <a:t>. </a:t>
            </a:r>
            <a:r>
              <a:rPr lang="ko-KR" altLang="en-US" dirty="0"/>
              <a:t>창 아래로 조금 스크롤해 </a:t>
            </a:r>
            <a:r>
              <a:rPr lang="en-US" altLang="ko-KR" dirty="0"/>
              <a:t>[Windows Forms </a:t>
            </a:r>
            <a:r>
              <a:rPr lang="ko-KR" altLang="en-US" dirty="0"/>
              <a:t>앱</a:t>
            </a:r>
            <a:r>
              <a:rPr lang="en-US" altLang="ko-KR" dirty="0"/>
              <a:t>(.NET Framework)]</a:t>
            </a:r>
            <a:r>
              <a:rPr lang="ko-KR" altLang="en-US" dirty="0"/>
              <a:t>을 선택한 후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구성</a:t>
            </a:r>
            <a:r>
              <a:rPr lang="en-US" altLang="ko-KR" dirty="0"/>
              <a:t>] </a:t>
            </a:r>
            <a:r>
              <a:rPr lang="ko-KR" altLang="en-US" dirty="0"/>
              <a:t>창에서 ‘프로젝트 </a:t>
            </a:r>
            <a:r>
              <a:rPr lang="ko-KR" altLang="en-US" dirty="0" err="1"/>
              <a:t>이름’에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Project02_4</a:t>
            </a:r>
            <a:r>
              <a:rPr lang="ko-KR" altLang="en-US" dirty="0"/>
              <a:t>라고 입력한 후</a:t>
            </a:r>
            <a:r>
              <a:rPr lang="en-US" altLang="ko-KR" dirty="0"/>
              <a:t>, ‘</a:t>
            </a:r>
            <a:r>
              <a:rPr lang="ko-KR" altLang="en-US" dirty="0" err="1"/>
              <a:t>위치’에서</a:t>
            </a:r>
            <a:r>
              <a:rPr lang="ko-KR" altLang="en-US" dirty="0"/>
              <a:t> </a:t>
            </a:r>
            <a:r>
              <a:rPr lang="en-US" altLang="ko-KR" dirty="0"/>
              <a:t>&lt;···&gt;</a:t>
            </a:r>
            <a:r>
              <a:rPr lang="ko-KR" altLang="en-US" dirty="0"/>
              <a:t>을 클릭해 </a:t>
            </a:r>
            <a:r>
              <a:rPr lang="en-US" altLang="ko-KR" b="1" dirty="0">
                <a:solidFill>
                  <a:schemeClr val="accent1"/>
                </a:solidFill>
              </a:rPr>
              <a:t>C:\CookC# </a:t>
            </a:r>
            <a:r>
              <a:rPr lang="ko-KR" altLang="en-US" dirty="0"/>
              <a:t>폴더를 선택한다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&lt;</a:t>
            </a:r>
            <a:r>
              <a:rPr lang="ko-KR" altLang="en-US" dirty="0"/>
              <a:t>솔루션 및 프로젝트를 같은 디렉터리에 배치</a:t>
            </a:r>
            <a:r>
              <a:rPr lang="en-US" altLang="ko-KR" dirty="0"/>
              <a:t>&gt;</a:t>
            </a:r>
            <a:r>
              <a:rPr lang="ko-KR" altLang="en-US" dirty="0"/>
              <a:t>에 체크한 후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693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4"/>
              <a:defRPr/>
            </a:pPr>
            <a:r>
              <a:rPr lang="ko-KR" altLang="en-US" dirty="0"/>
              <a:t>비어 있는 </a:t>
            </a:r>
            <a:r>
              <a:rPr lang="ko-KR" altLang="en-US" dirty="0" err="1"/>
              <a:t>윈폼이</a:t>
            </a:r>
            <a:r>
              <a:rPr lang="ko-KR" altLang="en-US" dirty="0"/>
              <a:t> 준비된 상태로 프로젝트가 완성된다</a:t>
            </a:r>
            <a:r>
              <a:rPr lang="en-US" altLang="ko-KR" dirty="0"/>
              <a:t>. </a:t>
            </a:r>
            <a:r>
              <a:rPr lang="ko-KR" altLang="en-US" dirty="0"/>
              <a:t>폼 크기를 조절해 정사각형으로 만들고</a:t>
            </a:r>
            <a:r>
              <a:rPr lang="en-US" altLang="ko-KR" dirty="0"/>
              <a:t>,</a:t>
            </a:r>
            <a:r>
              <a:rPr lang="ko-KR" altLang="en-US" dirty="0"/>
              <a:t> 창 왼쪽 상단에 </a:t>
            </a:r>
            <a:r>
              <a:rPr lang="en-US" altLang="ko-KR" dirty="0"/>
              <a:t>Button</a:t>
            </a:r>
            <a:r>
              <a:rPr lang="ko-KR" altLang="en-US" dirty="0"/>
              <a:t>을 하나 추가한 뒤 텍스트를 ‘화면 초기화’ 라고 쓴다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6DF43F-3161-409A-B0AF-784B7075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429000"/>
            <a:ext cx="5727584" cy="30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92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  <a:defRPr/>
            </a:pPr>
            <a:r>
              <a:rPr lang="ko-KR" altLang="en-US" dirty="0"/>
              <a:t>폼의 빈 곳을 클릭하고 텍스트를 ‘간단 </a:t>
            </a:r>
            <a:r>
              <a:rPr lang="ko-KR" altLang="en-US" dirty="0" err="1"/>
              <a:t>그림판</a:t>
            </a:r>
            <a:r>
              <a:rPr lang="en-US" altLang="ko-KR" dirty="0"/>
              <a:t>(Ver 0.1)’</a:t>
            </a:r>
            <a:r>
              <a:rPr lang="ko-KR" altLang="en-US" dirty="0"/>
              <a:t>이라고 적은 뒤 </a:t>
            </a:r>
            <a:r>
              <a:rPr lang="en-US" altLang="ko-KR" dirty="0"/>
              <a:t>Enter </a:t>
            </a:r>
            <a:r>
              <a:rPr lang="ko-KR" altLang="en-US" dirty="0"/>
              <a:t>를 누르면 폼의 제목이 바뀐다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389B0D-5BE7-4544-9222-5F68601E4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96952"/>
            <a:ext cx="5832648" cy="32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13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  <a:defRPr/>
            </a:pPr>
            <a:r>
              <a:rPr lang="ko-KR" altLang="en-US" dirty="0"/>
              <a:t>마우스 클릭 이벤트가 발생했을 때 처리하는 이벤트 메서드를 추가해보자</a:t>
            </a:r>
            <a:r>
              <a:rPr lang="en-US" altLang="ko-KR" dirty="0"/>
              <a:t>. </a:t>
            </a:r>
            <a:r>
              <a:rPr lang="ko-KR" altLang="en-US" dirty="0"/>
              <a:t>폼의 빈 곳을 클릭하고 오른쪽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창에서 번개 모양의 이벤트 아이콘을 클릭한다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[</a:t>
            </a:r>
            <a:r>
              <a:rPr lang="ko-KR" altLang="en-US" dirty="0"/>
              <a:t>마우스</a:t>
            </a:r>
            <a:r>
              <a:rPr lang="en-US" altLang="ko-KR" dirty="0"/>
              <a:t>] </a:t>
            </a:r>
            <a:r>
              <a:rPr lang="ko-KR" altLang="en-US" dirty="0"/>
              <a:t>창에서 </a:t>
            </a:r>
            <a:r>
              <a:rPr lang="en-US" altLang="ko-KR" dirty="0"/>
              <a:t>[</a:t>
            </a:r>
            <a:r>
              <a:rPr lang="en-US" altLang="ko-KR" dirty="0" err="1"/>
              <a:t>MouseDown</a:t>
            </a:r>
            <a:r>
              <a:rPr lang="en-US" altLang="ko-KR" dirty="0"/>
              <a:t>] </a:t>
            </a:r>
            <a:r>
              <a:rPr lang="ko-KR" altLang="en-US" dirty="0"/>
              <a:t>오른쪽 빈 곳을 </a:t>
            </a:r>
            <a:r>
              <a:rPr lang="ko-KR" altLang="en-US" dirty="0" err="1"/>
              <a:t>더블클릭한다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6EA174-98D6-42FD-A9EA-520756AA1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356992"/>
            <a:ext cx="5357073" cy="29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9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5443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7"/>
              <a:defRPr/>
            </a:pPr>
            <a:r>
              <a:rPr lang="ko-KR" altLang="en-US" dirty="0"/>
              <a:t>소스 코드 창이 뜨면서 자동으로 </a:t>
            </a:r>
            <a:r>
              <a:rPr lang="en-US" altLang="ko-KR" b="1" dirty="0">
                <a:solidFill>
                  <a:schemeClr val="accent1"/>
                </a:solidFill>
              </a:rPr>
              <a:t>Form1_MouseDown( ) </a:t>
            </a:r>
            <a:r>
              <a:rPr lang="ko-KR" altLang="en-US" dirty="0"/>
              <a:t>메서드가 완성된다</a:t>
            </a:r>
            <a:r>
              <a:rPr lang="en-US" altLang="ko-KR" dirty="0"/>
              <a:t>. </a:t>
            </a:r>
            <a:r>
              <a:rPr lang="ko-KR" altLang="en-US" dirty="0"/>
              <a:t>시작 </a:t>
            </a:r>
            <a:r>
              <a:rPr lang="en-US" altLang="ko-KR" dirty="0"/>
              <a:t>x, </a:t>
            </a:r>
            <a:r>
              <a:rPr lang="ko-KR" altLang="en-US" dirty="0"/>
              <a:t>시작 </a:t>
            </a:r>
            <a:r>
              <a:rPr lang="en-US" altLang="ko-KR" dirty="0"/>
              <a:t>y, </a:t>
            </a:r>
            <a:r>
              <a:rPr lang="ko-KR" altLang="en-US" dirty="0"/>
              <a:t>끝 </a:t>
            </a:r>
            <a:r>
              <a:rPr lang="en-US" altLang="ko-KR" dirty="0"/>
              <a:t>x, </a:t>
            </a:r>
            <a:r>
              <a:rPr lang="ko-KR" altLang="en-US" dirty="0"/>
              <a:t>끝 </a:t>
            </a:r>
            <a:r>
              <a:rPr lang="en-US" altLang="ko-KR" dirty="0"/>
              <a:t>y</a:t>
            </a:r>
            <a:r>
              <a:rPr lang="ko-KR" altLang="en-US" dirty="0"/>
              <a:t>를 저장할 전역 변수를 추가하면 마우스를 클릭</a:t>
            </a:r>
            <a:r>
              <a:rPr lang="en-US" altLang="ko-KR" dirty="0"/>
              <a:t>(= </a:t>
            </a:r>
            <a:r>
              <a:rPr lang="ko-KR" altLang="en-US" dirty="0"/>
              <a:t>마우스다운</a:t>
            </a:r>
            <a:r>
              <a:rPr lang="en-US" altLang="ko-KR" dirty="0"/>
              <a:t>)</a:t>
            </a:r>
            <a:r>
              <a:rPr lang="ko-KR" altLang="en-US" dirty="0"/>
              <a:t>하여 시작 </a:t>
            </a:r>
            <a:r>
              <a:rPr lang="en-US" altLang="ko-KR" dirty="0"/>
              <a:t>x, </a:t>
            </a:r>
            <a:r>
              <a:rPr lang="ko-KR" altLang="en-US" dirty="0"/>
              <a:t>시작 </a:t>
            </a:r>
            <a:r>
              <a:rPr lang="en-US" altLang="ko-KR" dirty="0"/>
              <a:t>y</a:t>
            </a:r>
            <a:r>
              <a:rPr lang="ko-KR" altLang="en-US" dirty="0"/>
              <a:t>에 좌표를 대입할 수 있다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2-6] </a:t>
            </a:r>
            <a:r>
              <a:rPr lang="ko-KR" altLang="en-US" b="1" dirty="0">
                <a:solidFill>
                  <a:srgbClr val="008000"/>
                </a:solidFill>
              </a:rPr>
              <a:t>마우스다운 이벤트 처리하기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Project02_4)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  <a:defRPr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7E5EDD-AC28-460F-8894-B2747D3EF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64"/>
          <a:stretch/>
        </p:blipFill>
        <p:spPr>
          <a:xfrm>
            <a:off x="1104900" y="3861048"/>
            <a:ext cx="693420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19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6"/>
            <a:ext cx="8424738" cy="547628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  <a:defRPr/>
            </a:pPr>
            <a:endParaRPr lang="en-US" altLang="ko-KR" dirty="0" smtClean="0"/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 smtClean="0"/>
              <a:t>- 10</a:t>
            </a:r>
            <a:r>
              <a:rPr lang="ko-KR" altLang="en-US" dirty="0"/>
              <a:t>행은 선 의 시작 </a:t>
            </a:r>
            <a:r>
              <a:rPr lang="en-US" altLang="ko-KR" dirty="0"/>
              <a:t>x, </a:t>
            </a:r>
            <a:r>
              <a:rPr lang="ko-KR" altLang="en-US" dirty="0"/>
              <a:t>시작 </a:t>
            </a:r>
            <a:r>
              <a:rPr lang="en-US" altLang="ko-KR" dirty="0"/>
              <a:t>y, </a:t>
            </a:r>
            <a:r>
              <a:rPr lang="ko-KR" altLang="en-US" dirty="0"/>
              <a:t>끝 </a:t>
            </a:r>
            <a:r>
              <a:rPr lang="en-US" altLang="ko-KR" dirty="0"/>
              <a:t>x, </a:t>
            </a:r>
            <a:r>
              <a:rPr lang="ko-KR" altLang="en-US" dirty="0"/>
              <a:t>끝 </a:t>
            </a:r>
            <a:r>
              <a:rPr lang="en-US" altLang="ko-KR" dirty="0"/>
              <a:t>y</a:t>
            </a:r>
            <a:r>
              <a:rPr lang="ko-KR" altLang="en-US" dirty="0"/>
              <a:t>에 대한 변수를 전역 변수로 선언한다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- 11~15</a:t>
            </a:r>
            <a:r>
              <a:rPr lang="ko-KR" altLang="en-US" dirty="0"/>
              <a:t>행은 마우스를 클릭</a:t>
            </a:r>
            <a:r>
              <a:rPr lang="en-US" altLang="ko-KR" dirty="0"/>
              <a:t>(=</a:t>
            </a:r>
            <a:r>
              <a:rPr lang="ko-KR" altLang="en-US" dirty="0"/>
              <a:t>다운</a:t>
            </a:r>
            <a:r>
              <a:rPr lang="en-US" altLang="ko-KR" dirty="0"/>
              <a:t>)</a:t>
            </a:r>
            <a:r>
              <a:rPr lang="ko-KR" altLang="en-US" dirty="0"/>
              <a:t>하면 실행되는 메서드다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중요한 건 </a:t>
            </a:r>
            <a:r>
              <a:rPr lang="en-US" altLang="ko-KR" dirty="0"/>
              <a:t>11</a:t>
            </a:r>
            <a:r>
              <a:rPr lang="ko-KR" altLang="en-US" dirty="0"/>
              <a:t>행의 파라미터 중 </a:t>
            </a:r>
            <a:r>
              <a:rPr lang="en-US" altLang="ko-KR" b="1" dirty="0" err="1">
                <a:solidFill>
                  <a:schemeClr val="accent1"/>
                </a:solidFill>
              </a:rPr>
              <a:t>MouseEventArgs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형식의 </a:t>
            </a:r>
            <a:r>
              <a:rPr lang="en-US" altLang="ko-KR" dirty="0"/>
              <a:t>e</a:t>
            </a:r>
            <a:r>
              <a:rPr lang="ko-KR" altLang="en-US" dirty="0"/>
              <a:t>변수이다</a:t>
            </a:r>
            <a:r>
              <a:rPr lang="en-US" altLang="ko-KR" dirty="0"/>
              <a:t>. e</a:t>
            </a:r>
            <a:r>
              <a:rPr lang="ko-KR" altLang="en-US" dirty="0"/>
              <a:t>변수에는 마우스를 눌렀을 때의 좌표 등 다양한 정보가 들어 있다</a:t>
            </a:r>
            <a:r>
              <a:rPr lang="en-US" altLang="ko-KR" dirty="0"/>
              <a:t>. </a:t>
            </a: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- 13, 14</a:t>
            </a:r>
            <a:r>
              <a:rPr lang="ko-KR" altLang="en-US" dirty="0"/>
              <a:t>행의 </a:t>
            </a:r>
            <a:r>
              <a:rPr lang="en-US" altLang="ko-KR" dirty="0" err="1"/>
              <a:t>e.X</a:t>
            </a:r>
            <a:r>
              <a:rPr lang="ko-KR" altLang="en-US" dirty="0"/>
              <a:t>와 </a:t>
            </a:r>
            <a:r>
              <a:rPr lang="en-US" altLang="ko-KR" dirty="0" err="1"/>
              <a:t>e.Y</a:t>
            </a:r>
            <a:r>
              <a:rPr lang="ko-KR" altLang="en-US" dirty="0"/>
              <a:t>에는 마우스를 클릭한 위치에 대한 </a:t>
            </a:r>
            <a:r>
              <a:rPr lang="en-US" altLang="ko-KR" dirty="0"/>
              <a:t>x, y </a:t>
            </a:r>
            <a:r>
              <a:rPr lang="ko-KR" altLang="en-US" dirty="0"/>
              <a:t>좌표 값이 들어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7E5EDD-AC28-460F-8894-B2747D3EF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36" b="2399"/>
          <a:stretch/>
        </p:blipFill>
        <p:spPr>
          <a:xfrm>
            <a:off x="1187624" y="2276872"/>
            <a:ext cx="693420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0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5443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8"/>
              <a:defRPr/>
            </a:pPr>
            <a:r>
              <a:rPr lang="ko-KR" altLang="en-US" dirty="0"/>
              <a:t>마우스를 떼었을 때</a:t>
            </a:r>
            <a:r>
              <a:rPr lang="en-US" altLang="ko-KR" dirty="0"/>
              <a:t>(= </a:t>
            </a:r>
            <a:r>
              <a:rPr lang="ko-KR" altLang="en-US" dirty="0"/>
              <a:t>마우스업</a:t>
            </a:r>
            <a:r>
              <a:rPr lang="en-US" altLang="ko-KR" dirty="0"/>
              <a:t>) </a:t>
            </a:r>
            <a:r>
              <a:rPr lang="ko-KR" altLang="en-US" dirty="0"/>
              <a:t>작동하는 동작을 만들어보자</a:t>
            </a:r>
            <a:r>
              <a:rPr lang="en-US" altLang="ko-KR" dirty="0"/>
              <a:t>. </a:t>
            </a:r>
            <a:r>
              <a:rPr lang="ko-KR" altLang="en-US" dirty="0"/>
              <a:t>창 위쪽의 </a:t>
            </a:r>
            <a:r>
              <a:rPr lang="en-US" altLang="ko-KR" dirty="0"/>
              <a:t>[Form1.cs [</a:t>
            </a:r>
            <a:r>
              <a:rPr lang="ko-KR" altLang="en-US" dirty="0"/>
              <a:t>디자인</a:t>
            </a:r>
            <a:r>
              <a:rPr lang="en-US" altLang="ko-KR" dirty="0"/>
              <a:t>]] </a:t>
            </a:r>
            <a:r>
              <a:rPr lang="ko-KR" altLang="en-US" dirty="0"/>
              <a:t>탭을 클릭하고</a:t>
            </a:r>
            <a:r>
              <a:rPr lang="en-US" altLang="ko-KR" dirty="0"/>
              <a:t>, </a:t>
            </a:r>
            <a:r>
              <a:rPr lang="ko-KR" altLang="en-US" dirty="0"/>
              <a:t>폼의 빈 곳을 클릭해 오른쪽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창에서    번개 모양의 </a:t>
            </a:r>
            <a:r>
              <a:rPr lang="ko-KR" altLang="en-US" dirty="0" smtClean="0"/>
              <a:t>이벤트 </a:t>
            </a:r>
            <a:r>
              <a:rPr lang="ko-KR" altLang="en-US" dirty="0"/>
              <a:t>아이콘을 </a:t>
            </a:r>
            <a:r>
              <a:rPr lang="ko-KR" altLang="en-US" dirty="0" smtClean="0"/>
              <a:t>클릭한다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smtClean="0"/>
              <a:t>[</a:t>
            </a:r>
            <a:r>
              <a:rPr lang="ko-KR" altLang="en-US" dirty="0"/>
              <a:t>마우스</a:t>
            </a:r>
            <a:r>
              <a:rPr lang="en-US" altLang="ko-KR" dirty="0"/>
              <a:t>] </a:t>
            </a:r>
            <a:r>
              <a:rPr lang="ko-KR" altLang="en-US" dirty="0"/>
              <a:t>창에서 </a:t>
            </a:r>
            <a:r>
              <a:rPr lang="en-US" altLang="ko-KR" dirty="0" smtClean="0"/>
              <a:t>[</a:t>
            </a:r>
            <a:r>
              <a:rPr lang="en-US" altLang="ko-KR" dirty="0" err="1"/>
              <a:t>MouseUp</a:t>
            </a:r>
            <a:r>
              <a:rPr lang="en-US" altLang="ko-KR" dirty="0"/>
              <a:t>] </a:t>
            </a:r>
            <a:r>
              <a:rPr lang="ko-KR" altLang="en-US" dirty="0"/>
              <a:t>오른                                                                                 쪽 빈 곳을 </a:t>
            </a:r>
            <a:r>
              <a:rPr lang="ko-KR" altLang="en-US" dirty="0" smtClean="0"/>
              <a:t>더블클릭한다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F7429-EFEF-485E-860C-96315D7DD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17032"/>
            <a:ext cx="4520020" cy="29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99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5443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9"/>
              <a:defRPr/>
            </a:pPr>
            <a:r>
              <a:rPr lang="ko-KR" altLang="en-US" dirty="0"/>
              <a:t>소스 코드 창이 뜨면 </a:t>
            </a:r>
            <a:r>
              <a:rPr lang="en-US" altLang="ko-KR" dirty="0"/>
              <a:t>Form1_MouseUp( ) </a:t>
            </a:r>
            <a:r>
              <a:rPr lang="ko-KR" altLang="en-US" dirty="0"/>
              <a:t>메서드를 작성하자</a:t>
            </a:r>
            <a:r>
              <a:rPr lang="en-US" altLang="ko-KR" dirty="0"/>
              <a:t>. </a:t>
            </a:r>
            <a:r>
              <a:rPr lang="ko-KR" altLang="en-US" dirty="0"/>
              <a:t>끝점을 저장하고</a:t>
            </a:r>
            <a:r>
              <a:rPr lang="en-US" altLang="ko-KR" dirty="0"/>
              <a:t>, </a:t>
            </a:r>
            <a:r>
              <a:rPr lang="ko-KR" altLang="en-US" dirty="0"/>
              <a:t>시작점부터 끝점까지 그리는 코드를 추가하는 것이다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2-7] </a:t>
            </a:r>
            <a:r>
              <a:rPr lang="ko-KR" altLang="en-US" b="1" dirty="0">
                <a:solidFill>
                  <a:srgbClr val="008000"/>
                </a:solidFill>
              </a:rPr>
              <a:t>마우스업 이벤트 처리하기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Project02_4) 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778862-C2BD-47FB-A966-198B2F09C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96" y="3429000"/>
            <a:ext cx="6934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계산기 프로그램 기본 기능 구현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837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5443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0"/>
              <a:defRPr/>
            </a:pPr>
            <a:r>
              <a:rPr lang="ko-KR" altLang="en-US" dirty="0"/>
              <a:t>화면을 초기화하는 기능을 추가해보자</a:t>
            </a:r>
            <a:r>
              <a:rPr lang="en-US" altLang="ko-KR" dirty="0"/>
              <a:t>. </a:t>
            </a:r>
            <a:r>
              <a:rPr lang="ko-KR" altLang="en-US" dirty="0"/>
              <a:t>창 위쪽의 </a:t>
            </a:r>
            <a:r>
              <a:rPr lang="en-US" altLang="ko-KR" dirty="0"/>
              <a:t>[Form1.cs [</a:t>
            </a:r>
            <a:r>
              <a:rPr lang="ko-KR" altLang="en-US" dirty="0"/>
              <a:t>디자인</a:t>
            </a:r>
            <a:r>
              <a:rPr lang="en-US" altLang="ko-KR" dirty="0"/>
              <a:t>]] </a:t>
            </a:r>
            <a:r>
              <a:rPr lang="ko-KR" altLang="en-US" dirty="0"/>
              <a:t>탭을 클릭하고</a:t>
            </a:r>
            <a:r>
              <a:rPr lang="en-US" altLang="ko-KR" dirty="0"/>
              <a:t>, &lt;</a:t>
            </a:r>
            <a:r>
              <a:rPr lang="ko-KR" altLang="en-US" dirty="0"/>
              <a:t>화면 초기화</a:t>
            </a:r>
            <a:r>
              <a:rPr lang="en-US" altLang="ko-KR" dirty="0"/>
              <a:t>&gt; </a:t>
            </a:r>
            <a:r>
              <a:rPr lang="ko-KR" altLang="en-US" dirty="0"/>
              <a:t>버튼을 선택한다</a:t>
            </a:r>
            <a:r>
              <a:rPr lang="en-US" altLang="ko-KR" dirty="0"/>
              <a:t>. </a:t>
            </a:r>
            <a:r>
              <a:rPr lang="ko-KR" altLang="en-US" dirty="0"/>
              <a:t>그리고 화면 오른쪽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 </a:t>
            </a:r>
            <a:r>
              <a:rPr lang="en-US" altLang="ko-KR" dirty="0"/>
              <a:t>- 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아이콘 </a:t>
            </a:r>
            <a:r>
              <a:rPr lang="en-US" altLang="ko-KR" dirty="0"/>
              <a:t>- [</a:t>
            </a:r>
            <a:r>
              <a:rPr lang="ko-KR" altLang="en-US" dirty="0"/>
              <a:t>모양</a:t>
            </a:r>
            <a:r>
              <a:rPr lang="en-US" altLang="ko-KR" dirty="0"/>
              <a:t>] </a:t>
            </a:r>
            <a:r>
              <a:rPr lang="ko-KR" altLang="en-US" dirty="0"/>
              <a:t>부분의 </a:t>
            </a:r>
            <a:r>
              <a:rPr lang="en-US" altLang="ko-KR" b="1" dirty="0" err="1">
                <a:solidFill>
                  <a:schemeClr val="accent1"/>
                </a:solidFill>
              </a:rPr>
              <a:t>BackColor</a:t>
            </a:r>
            <a:r>
              <a:rPr lang="ko-KR" altLang="en-US" dirty="0"/>
              <a:t>를 클릭한다</a:t>
            </a:r>
            <a:r>
              <a:rPr lang="en-US" altLang="ko-KR" dirty="0"/>
              <a:t>. </a:t>
            </a:r>
            <a:r>
              <a:rPr lang="en-US" altLang="ko-KR" b="1" dirty="0" err="1">
                <a:solidFill>
                  <a:schemeClr val="accent1"/>
                </a:solidFill>
              </a:rPr>
              <a:t>BackColor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오른쪽 칸 화살표</a:t>
            </a:r>
            <a:r>
              <a:rPr lang="en-US" altLang="ko-KR" dirty="0"/>
              <a:t>(▼)</a:t>
            </a:r>
            <a:r>
              <a:rPr lang="ko-KR" altLang="en-US" dirty="0"/>
              <a:t>를 클릭하면 </a:t>
            </a:r>
            <a:r>
              <a:rPr lang="en-US" altLang="ko-KR" dirty="0"/>
              <a:t>[</a:t>
            </a:r>
            <a:r>
              <a:rPr lang="ko-KR" altLang="en-US" dirty="0"/>
              <a:t>사용자 지정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탭이 </a:t>
            </a:r>
            <a:r>
              <a:rPr lang="ko-KR" altLang="en-US" dirty="0"/>
              <a:t>뜨는데 그 </a:t>
            </a:r>
            <a:r>
              <a:rPr lang="ko-KR" altLang="en-US" dirty="0" smtClean="0"/>
              <a:t>안에서 </a:t>
            </a:r>
            <a:r>
              <a:rPr lang="ko-KR" altLang="en-US" dirty="0"/>
              <a:t>색상을 </a:t>
            </a:r>
            <a:r>
              <a:rPr lang="ko-KR" altLang="en-US" dirty="0" smtClean="0"/>
              <a:t>다양하게 </a:t>
            </a:r>
            <a:r>
              <a:rPr lang="ko-KR" altLang="en-US" dirty="0"/>
              <a:t>선택할 수 있다</a:t>
            </a:r>
            <a:r>
              <a:rPr lang="en-US" altLang="ko-KR" dirty="0"/>
              <a:t>.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0D6C46-4E0F-4B6A-AA6A-53EBEB959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686076"/>
            <a:ext cx="4940601" cy="30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02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5443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1"/>
              <a:defRPr/>
            </a:pPr>
            <a:r>
              <a:rPr lang="ko-KR" altLang="en-US" dirty="0"/>
              <a:t>이번에는 버튼을 </a:t>
            </a:r>
            <a:r>
              <a:rPr lang="ko-KR" altLang="en-US" dirty="0" err="1"/>
              <a:t>더블클릭한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ko-KR" altLang="en-US" dirty="0"/>
              <a:t>화면을 초기화하기 위한 코드를 추가한다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1"/>
              <a:defRPr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2-8] </a:t>
            </a:r>
            <a:r>
              <a:rPr lang="ko-KR" altLang="en-US" b="1" dirty="0">
                <a:solidFill>
                  <a:srgbClr val="008000"/>
                </a:solidFill>
              </a:rPr>
              <a:t>화면 초기화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Project02_4)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  <a:defRPr/>
            </a:pPr>
            <a:r>
              <a:rPr lang="en-US" altLang="ko-KR" dirty="0"/>
              <a:t>- 3</a:t>
            </a:r>
            <a:r>
              <a:rPr lang="ko-KR" altLang="en-US" dirty="0"/>
              <a:t>행은 화면을 깨끗하게 지우는 코드이다</a:t>
            </a:r>
            <a:r>
              <a:rPr lang="en-US" altLang="ko-KR" dirty="0"/>
              <a:t>. </a:t>
            </a:r>
            <a:r>
              <a:rPr lang="en-US" altLang="ko-KR" b="1" dirty="0">
                <a:solidFill>
                  <a:schemeClr val="accent1"/>
                </a:solidFill>
              </a:rPr>
              <a:t>this</a:t>
            </a:r>
            <a:r>
              <a:rPr lang="ko-KR" altLang="en-US" dirty="0"/>
              <a:t>는 현재 </a:t>
            </a:r>
            <a:r>
              <a:rPr lang="ko-KR" altLang="en-US" dirty="0" err="1"/>
              <a:t>윈폼</a:t>
            </a:r>
            <a:r>
              <a:rPr lang="ko-KR" altLang="en-US" dirty="0"/>
              <a:t> 화면을 의미한다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BE2C03-01EF-4A3A-8F29-305258DEC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645024"/>
            <a:ext cx="69723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36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280722" cy="55443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2-7] </a:t>
            </a:r>
            <a:r>
              <a:rPr lang="ko-KR" altLang="en-US" b="1" dirty="0">
                <a:solidFill>
                  <a:srgbClr val="3C479D"/>
                </a:solidFill>
              </a:rPr>
              <a:t>간단 </a:t>
            </a:r>
            <a:r>
              <a:rPr lang="ko-KR" altLang="en-US" b="1" dirty="0" err="1">
                <a:solidFill>
                  <a:srgbClr val="3C479D"/>
                </a:solidFill>
              </a:rPr>
              <a:t>그림판</a:t>
            </a:r>
            <a:r>
              <a:rPr lang="ko-KR" altLang="en-US" b="1" dirty="0">
                <a:solidFill>
                  <a:srgbClr val="3C479D"/>
                </a:solidFill>
              </a:rPr>
              <a:t> 완성하기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12"/>
              <a:defRPr/>
            </a:pPr>
            <a:r>
              <a:rPr lang="ko-KR" altLang="en-US" dirty="0"/>
              <a:t>코딩을 마쳤으므로 </a:t>
            </a:r>
            <a:r>
              <a:rPr lang="en-US" altLang="ko-KR" dirty="0" smtClean="0"/>
              <a:t>Ctrl+F5 </a:t>
            </a:r>
            <a:r>
              <a:rPr lang="ko-KR" altLang="en-US" dirty="0"/>
              <a:t>키를 눌러서 빌드 및 실행을 동시에 진행한다</a:t>
            </a:r>
            <a:r>
              <a:rPr lang="en-US" altLang="ko-KR" dirty="0"/>
              <a:t>. </a:t>
            </a:r>
            <a:r>
              <a:rPr lang="ko-KR" altLang="en-US" dirty="0"/>
              <a:t>빌드에 성공하면 실행 화면이 뜬다</a:t>
            </a:r>
            <a:r>
              <a:rPr lang="en-US" altLang="ko-KR" dirty="0"/>
              <a:t>. </a:t>
            </a:r>
            <a:r>
              <a:rPr lang="ko-KR" altLang="en-US" dirty="0"/>
              <a:t>마우스를 이용해 적당한 글자를 써보자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55CF4-0076-4DFE-8EF1-CF54B5661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89" y="2996952"/>
            <a:ext cx="3272422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2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04. </a:t>
            </a:r>
            <a:r>
              <a:rPr lang="ko-KR" altLang="en-US" dirty="0" err="1">
                <a:solidFill>
                  <a:srgbClr val="008000"/>
                </a:solidFill>
              </a:rPr>
              <a:t>그림판</a:t>
            </a:r>
            <a:r>
              <a:rPr lang="ko-KR" altLang="en-US" dirty="0">
                <a:solidFill>
                  <a:srgbClr val="008000"/>
                </a:solidFill>
              </a:rPr>
              <a:t> 프로그램 작성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44FE93-3E79-48E2-BA4A-4771A0ABF2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4536306" cy="55443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간단 </a:t>
            </a:r>
            <a:r>
              <a:rPr lang="ko-KR" altLang="en-US" sz="2000" dirty="0" err="1"/>
              <a:t>그림판</a:t>
            </a:r>
            <a:r>
              <a:rPr lang="ko-KR" altLang="en-US" sz="2000" dirty="0"/>
              <a:t> 완성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408ED6-55E9-4046-8C42-2DF5EDF4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914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85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프로그램 작성 순서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 smtClean="0"/>
              <a:t>프로그램의 </a:t>
            </a:r>
            <a:r>
              <a:rPr lang="ko-KR" altLang="en-US" dirty="0"/>
              <a:t>작성 순서</a:t>
            </a:r>
            <a:r>
              <a:rPr lang="en-US" altLang="ko-KR" dirty="0"/>
              <a:t>: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387A2-B200-488C-8B5C-E4039BD07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40285"/>
            <a:ext cx="7848872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기본적인 콘솔 앱 생성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  <a:defRPr/>
            </a:pPr>
            <a:r>
              <a:rPr lang="ko-KR" altLang="en-US" dirty="0"/>
              <a:t>이번 프로젝트의 이름은 </a:t>
            </a:r>
            <a:r>
              <a:rPr lang="en-US" altLang="ko-KR" b="1" dirty="0">
                <a:solidFill>
                  <a:schemeClr val="accent1"/>
                </a:solidFill>
              </a:rPr>
              <a:t>Project02_1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2-1] </a:t>
            </a:r>
            <a:r>
              <a:rPr lang="ko-KR" altLang="en-US" b="1" dirty="0">
                <a:solidFill>
                  <a:srgbClr val="3C479D"/>
                </a:solidFill>
              </a:rPr>
              <a:t>간단 계산기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en-US" altLang="ko-KR" dirty="0"/>
              <a:t>Visual Studio</a:t>
            </a:r>
            <a:r>
              <a:rPr lang="ko-KR" altLang="en-US" dirty="0"/>
              <a:t>를 실행한다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  <a:defRPr/>
            </a:pPr>
            <a:r>
              <a:rPr lang="ko-KR" altLang="en-US" dirty="0"/>
              <a:t>프로젝트를 생성하기 위해 실행 창 오른쪽의 </a:t>
            </a: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</a:t>
            </a:r>
            <a:r>
              <a:rPr lang="ko-KR" altLang="en-US" dirty="0"/>
              <a:t>를 클릭한다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8869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계산기 프로그램 기본 기능 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20D266-4EC9-4B67-819F-81ABD32499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750" y="1196975"/>
            <a:ext cx="8424738" cy="5400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기본적인 콘솔 앱 생성</a:t>
            </a: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  <a:defRPr/>
            </a:pPr>
            <a:r>
              <a:rPr lang="en-US" altLang="ko-KR" b="1" dirty="0">
                <a:solidFill>
                  <a:srgbClr val="3C479D"/>
                </a:solidFill>
              </a:rPr>
              <a:t>[</a:t>
            </a:r>
            <a:r>
              <a:rPr lang="ko-KR" altLang="en-US" b="1" dirty="0">
                <a:solidFill>
                  <a:srgbClr val="3C479D"/>
                </a:solidFill>
              </a:rPr>
              <a:t>실습 </a:t>
            </a:r>
            <a:r>
              <a:rPr lang="en-US" altLang="ko-KR" b="1" dirty="0">
                <a:solidFill>
                  <a:srgbClr val="3C479D"/>
                </a:solidFill>
              </a:rPr>
              <a:t>2-1] </a:t>
            </a:r>
            <a:r>
              <a:rPr lang="ko-KR" altLang="en-US" b="1" dirty="0">
                <a:solidFill>
                  <a:srgbClr val="3C479D"/>
                </a:solidFill>
              </a:rPr>
              <a:t>간단 계산기 프로젝트 생성하기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3"/>
              <a:defRPr/>
            </a:pP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 </a:t>
            </a:r>
            <a:r>
              <a:rPr lang="ko-KR" altLang="en-US" dirty="0"/>
              <a:t>창에서 언어를 </a:t>
            </a:r>
            <a:r>
              <a:rPr lang="en-US" altLang="ko-KR" dirty="0"/>
              <a:t>[C#]</a:t>
            </a:r>
            <a:r>
              <a:rPr lang="ko-KR" altLang="en-US" dirty="0"/>
              <a:t>으로 선택한다</a:t>
            </a:r>
            <a:r>
              <a:rPr lang="en-US" altLang="ko-KR" dirty="0"/>
              <a:t>. </a:t>
            </a:r>
            <a:r>
              <a:rPr lang="ko-KR" altLang="en-US" dirty="0"/>
              <a:t>창 아래로 스크롤해 </a:t>
            </a:r>
            <a:r>
              <a:rPr lang="en-US" altLang="ko-KR" dirty="0"/>
              <a:t>[</a:t>
            </a:r>
            <a:r>
              <a:rPr lang="ko-KR" altLang="en-US" dirty="0"/>
              <a:t>콘솔 앱</a:t>
            </a:r>
            <a:r>
              <a:rPr lang="en-US" altLang="ko-KR" dirty="0"/>
              <a:t>(.NET Framework)]</a:t>
            </a:r>
            <a:r>
              <a:rPr lang="ko-KR" altLang="en-US" dirty="0"/>
              <a:t>을 선택한 후 을 클릭한다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6106B-B04B-4708-AFD0-001153C6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068960"/>
            <a:ext cx="604849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01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29897</TotalTime>
  <Words>3110</Words>
  <Application>Microsoft Office PowerPoint</Application>
  <PresentationFormat>화면 슬라이드 쇼(4:3)</PresentationFormat>
  <Paragraphs>334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02. 미리 만들어보는 C# 프로그램</vt:lpstr>
      <vt:lpstr>PowerPoint 프레젠테이션</vt:lpstr>
      <vt:lpstr>PowerPoint 프레젠테이션</vt:lpstr>
      <vt:lpstr>01. 이 장에서 만들 프로그램</vt:lpstr>
      <vt:lpstr>01. 이 장에서 만들 프로그램</vt:lpstr>
      <vt:lpstr>PowerPoint 프레젠테이션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02. 계산기 프로그램 기본 기능 구현</vt:lpstr>
      <vt:lpstr>PowerPoint 프레젠테이션</vt:lpstr>
      <vt:lpstr>03. 계산기 프로그램 기능 확장</vt:lpstr>
      <vt:lpstr>03. 계산기 프로그램 기능 확장</vt:lpstr>
      <vt:lpstr>03. 계산기 프로그램 기능 확장</vt:lpstr>
      <vt:lpstr>03. 계산기 프로그램 기능 확장</vt:lpstr>
      <vt:lpstr>03. 계산기 프로그램 기능 확장</vt:lpstr>
      <vt:lpstr>03. 계산기 프로그램 기능 확장</vt:lpstr>
      <vt:lpstr>03. 계산기 프로그램 기능 확장</vt:lpstr>
      <vt:lpstr>03. 계산기 프로그램 기능 확장</vt:lpstr>
      <vt:lpstr>03. 계산기 프로그램 기능 확장</vt:lpstr>
      <vt:lpstr>03. 계산기 프로그램 기능 확장</vt:lpstr>
      <vt:lpstr>PowerPoint 프레젠테이션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04. 그림판 프로그램 작성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오세종;신현석</dc:creator>
  <cp:lastModifiedBy>Sugil</cp:lastModifiedBy>
  <cp:revision>1101</cp:revision>
  <dcterms:created xsi:type="dcterms:W3CDTF">2012-07-11T10:23:22Z</dcterms:created>
  <dcterms:modified xsi:type="dcterms:W3CDTF">2023-11-27T02:22:50Z</dcterms:modified>
</cp:coreProperties>
</file>